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2" r:id="rId17"/>
  </p:sldIdLst>
  <p:sldSz cx="9144000" cy="6858000" type="screen4x3"/>
  <p:notesSz cx="6858000" cy="9144000"/>
  <p:defaultTextStyle>
    <a:defPPr>
      <a:defRPr lang="en-US"/>
    </a:defPPr>
    <a:lvl1pPr algn="r" defTabSz="457200"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defTabSz="457200"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defTabSz="457200"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defTabSz="457200"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defTabSz="457200"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p:scale>
          <a:sx n="66" d="100"/>
          <a:sy n="66" d="100"/>
        </p:scale>
        <p:origin x="-73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0" fontAlgn="auto">
              <a:spcBef>
                <a:spcPts val="0"/>
              </a:spcBef>
              <a:spcAft>
                <a:spcPts val="0"/>
              </a:spcAft>
              <a:defRPr sz="1200" smtClean="0">
                <a:latin typeface="+mn-lt"/>
                <a:cs typeface="+mn-cs"/>
              </a:defRPr>
            </a:lvl1pPr>
          </a:lstStyle>
          <a:p>
            <a:pPr>
              <a:defRPr/>
            </a:pPr>
            <a:fld id="{41D9FEDA-8B9F-4A2C-AA01-11A66C341240}" type="datetimeFigureOut">
              <a:rPr lang="ar-EG"/>
              <a:pPr>
                <a:defRPr/>
              </a:pPr>
              <a:t>06/04/1433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0" fontAlgn="auto">
              <a:spcBef>
                <a:spcPts val="0"/>
              </a:spcBef>
              <a:spcAft>
                <a:spcPts val="0"/>
              </a:spcAft>
              <a:defRPr sz="1200" smtClean="0">
                <a:latin typeface="+mn-lt"/>
                <a:cs typeface="+mn-cs"/>
              </a:defRPr>
            </a:lvl1pPr>
          </a:lstStyle>
          <a:p>
            <a:pPr>
              <a:defRPr/>
            </a:pPr>
            <a:fld id="{7422E070-E526-433F-BF71-78D8913C674D}" type="slidenum">
              <a:rPr lang="ar-EG"/>
              <a:pPr>
                <a:defRPr/>
              </a:pPr>
              <a:t>‹#›</a:t>
            </a:fld>
            <a:endParaRPr lang="ar-EG"/>
          </a:p>
        </p:txBody>
      </p:sp>
    </p:spTree>
    <p:extLst>
      <p:ext uri="{BB962C8B-B14F-4D97-AF65-F5344CB8AC3E}">
        <p14:creationId xmlns:p14="http://schemas.microsoft.com/office/powerpoint/2010/main" xmlns="" val="2865417309"/>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67F2AB-790C-4493-8AEA-5CFBD7AE24FF}"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A4E463-A970-451E-9DA3-BDF2537C006E}" type="slidenum">
              <a:rPr lang="en-US"/>
              <a:pPr>
                <a:defRPr/>
              </a:pPr>
              <a:t>‹#›</a:t>
            </a:fld>
            <a:endParaRPr lang="en-US"/>
          </a:p>
        </p:txBody>
      </p:sp>
    </p:spTree>
    <p:extLst>
      <p:ext uri="{BB962C8B-B14F-4D97-AF65-F5344CB8AC3E}">
        <p14:creationId xmlns:p14="http://schemas.microsoft.com/office/powerpoint/2010/main" xmlns="" val="181748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7EF81-4253-447A-9350-24D3A3F7DC3C}"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C48BC-EB8E-4D94-88A1-ADEFB51C243B}" type="slidenum">
              <a:rPr lang="en-US"/>
              <a:pPr>
                <a:defRPr/>
              </a:pPr>
              <a:t>‹#›</a:t>
            </a:fld>
            <a:endParaRPr lang="en-US"/>
          </a:p>
        </p:txBody>
      </p:sp>
    </p:spTree>
    <p:extLst>
      <p:ext uri="{BB962C8B-B14F-4D97-AF65-F5344CB8AC3E}">
        <p14:creationId xmlns:p14="http://schemas.microsoft.com/office/powerpoint/2010/main" xmlns="" val="313803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DC5F84-C861-47A3-BF90-6462883B3E8B}"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98747-252D-40A7-9FF0-FACD468390B3}" type="slidenum">
              <a:rPr lang="en-US"/>
              <a:pPr>
                <a:defRPr/>
              </a:pPr>
              <a:t>‹#›</a:t>
            </a:fld>
            <a:endParaRPr lang="en-US"/>
          </a:p>
        </p:txBody>
      </p:sp>
    </p:spTree>
    <p:extLst>
      <p:ext uri="{BB962C8B-B14F-4D97-AF65-F5344CB8AC3E}">
        <p14:creationId xmlns:p14="http://schemas.microsoft.com/office/powerpoint/2010/main" xmlns="" val="347620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CA650-D766-449C-9D28-F931DBC55A72}"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44859-4777-45BD-BCE7-4EA210115401}" type="slidenum">
              <a:rPr lang="en-US"/>
              <a:pPr>
                <a:defRPr/>
              </a:pPr>
              <a:t>‹#›</a:t>
            </a:fld>
            <a:endParaRPr lang="en-US"/>
          </a:p>
        </p:txBody>
      </p:sp>
    </p:spTree>
    <p:extLst>
      <p:ext uri="{BB962C8B-B14F-4D97-AF65-F5344CB8AC3E}">
        <p14:creationId xmlns:p14="http://schemas.microsoft.com/office/powerpoint/2010/main" xmlns="" val="117504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1ACCAC-C6DA-41C4-B021-7D673B5302D5}" type="datetimeFigureOut">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4D2B3-1631-449E-A36D-792AF979FFB3}" type="slidenum">
              <a:rPr lang="en-US"/>
              <a:pPr>
                <a:defRPr/>
              </a:pPr>
              <a:t>‹#›</a:t>
            </a:fld>
            <a:endParaRPr lang="en-US"/>
          </a:p>
        </p:txBody>
      </p:sp>
    </p:spTree>
    <p:extLst>
      <p:ext uri="{BB962C8B-B14F-4D97-AF65-F5344CB8AC3E}">
        <p14:creationId xmlns:p14="http://schemas.microsoft.com/office/powerpoint/2010/main" xmlns="" val="243809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E6CCF3-E63F-46C6-8A11-96D9EB22BFC8}"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EE6417-A874-4ED0-91BD-90A19F45BB2D}" type="slidenum">
              <a:rPr lang="en-US"/>
              <a:pPr>
                <a:defRPr/>
              </a:pPr>
              <a:t>‹#›</a:t>
            </a:fld>
            <a:endParaRPr lang="en-US"/>
          </a:p>
        </p:txBody>
      </p:sp>
    </p:spTree>
    <p:extLst>
      <p:ext uri="{BB962C8B-B14F-4D97-AF65-F5344CB8AC3E}">
        <p14:creationId xmlns:p14="http://schemas.microsoft.com/office/powerpoint/2010/main" xmlns="" val="15625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A63251-80F7-47F6-BA00-8518EEA02491}" type="datetimeFigureOut">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C400D6-483E-44A8-A8EB-1437D694F6EC}" type="slidenum">
              <a:rPr lang="en-US"/>
              <a:pPr>
                <a:defRPr/>
              </a:pPr>
              <a:t>‹#›</a:t>
            </a:fld>
            <a:endParaRPr lang="en-US"/>
          </a:p>
        </p:txBody>
      </p:sp>
    </p:spTree>
    <p:extLst>
      <p:ext uri="{BB962C8B-B14F-4D97-AF65-F5344CB8AC3E}">
        <p14:creationId xmlns:p14="http://schemas.microsoft.com/office/powerpoint/2010/main" xmlns="" val="111509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8FF43D-8998-40C0-90F5-DF1A6CDEB6B7}" type="datetimeFigureOut">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60A9BE-CAF0-4F00-B7CD-5B92D33FE0FC}" type="slidenum">
              <a:rPr lang="en-US"/>
              <a:pPr>
                <a:defRPr/>
              </a:pPr>
              <a:t>‹#›</a:t>
            </a:fld>
            <a:endParaRPr lang="en-US"/>
          </a:p>
        </p:txBody>
      </p:sp>
    </p:spTree>
    <p:extLst>
      <p:ext uri="{BB962C8B-B14F-4D97-AF65-F5344CB8AC3E}">
        <p14:creationId xmlns:p14="http://schemas.microsoft.com/office/powerpoint/2010/main" xmlns="" val="142033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5DEDD0-3AED-4B7D-83C9-783B7C412E7A}" type="datetimeFigureOut">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EBD096-7314-4170-9CCE-6A4C142170B0}" type="slidenum">
              <a:rPr lang="en-US"/>
              <a:pPr>
                <a:defRPr/>
              </a:pPr>
              <a:t>‹#›</a:t>
            </a:fld>
            <a:endParaRPr lang="en-US"/>
          </a:p>
        </p:txBody>
      </p:sp>
    </p:spTree>
    <p:extLst>
      <p:ext uri="{BB962C8B-B14F-4D97-AF65-F5344CB8AC3E}">
        <p14:creationId xmlns:p14="http://schemas.microsoft.com/office/powerpoint/2010/main" xmlns="" val="3168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6B6E46-8ED0-4FA8-BE56-63CAAAC239F1}"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6C13AC-497C-4EA5-8951-337FFA72DF2A}" type="slidenum">
              <a:rPr lang="en-US"/>
              <a:pPr>
                <a:defRPr/>
              </a:pPr>
              <a:t>‹#›</a:t>
            </a:fld>
            <a:endParaRPr lang="en-US"/>
          </a:p>
        </p:txBody>
      </p:sp>
    </p:spTree>
    <p:extLst>
      <p:ext uri="{BB962C8B-B14F-4D97-AF65-F5344CB8AC3E}">
        <p14:creationId xmlns:p14="http://schemas.microsoft.com/office/powerpoint/2010/main" xmlns="" val="295958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E560DF-0A30-4B5B-855D-5523A313B2BE}" type="datetimeFigureOut">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57CAE2-F7EB-4B27-9619-D12F252D109D}" type="slidenum">
              <a:rPr lang="en-US"/>
              <a:pPr>
                <a:defRPr/>
              </a:pPr>
              <a:t>‹#›</a:t>
            </a:fld>
            <a:endParaRPr lang="en-US"/>
          </a:p>
        </p:txBody>
      </p:sp>
    </p:spTree>
    <p:extLst>
      <p:ext uri="{BB962C8B-B14F-4D97-AF65-F5344CB8AC3E}">
        <p14:creationId xmlns:p14="http://schemas.microsoft.com/office/powerpoint/2010/main" xmlns="" val="69431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B49A900-D071-400E-9048-3249B69B222B}" type="datetimeFigureOut">
              <a:rPr lang="en-US"/>
              <a:pPr>
                <a:defRPr/>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0CE44D94-A0B2-41FD-8324-DCBD381350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512" y="620688"/>
            <a:ext cx="8136904" cy="1638326"/>
          </a:xfrm>
        </p:spPr>
        <p:txBody>
          <a:bodyPr/>
          <a:lstStyle/>
          <a:p>
            <a:r>
              <a:rPr lang="en-US" sz="2000" b="1" i="1" dirty="0" smtClean="0">
                <a:latin typeface="Century Gothic"/>
                <a:ea typeface="+mn-ea"/>
                <a:cs typeface="Century Gothic"/>
              </a:rPr>
              <a:t>Central Agency for Public Mobilization &amp; Statistics</a:t>
            </a:r>
            <a:br>
              <a:rPr lang="en-US" sz="2000" b="1" i="1" dirty="0" smtClean="0">
                <a:latin typeface="Century Gothic"/>
                <a:ea typeface="+mn-ea"/>
                <a:cs typeface="Century Gothic"/>
              </a:rPr>
            </a:br>
            <a:r>
              <a:rPr lang="en-US" sz="2000" b="1" i="1" dirty="0" smtClean="0">
                <a:latin typeface="Century Gothic"/>
                <a:ea typeface="+mn-ea"/>
                <a:cs typeface="Century Gothic"/>
              </a:rPr>
              <a:t>(CAPMAS)</a:t>
            </a:r>
            <a:r>
              <a:rPr lang="en-US" dirty="0" smtClean="0">
                <a:latin typeface="Arial Black" pitchFamily="34" charset="0"/>
                <a:ea typeface="Arial Black" pitchFamily="34" charset="0"/>
                <a:cs typeface="Arial Black" pitchFamily="34" charset="0"/>
              </a:rPr>
              <a:t/>
            </a:r>
            <a:br>
              <a:rPr lang="en-US" dirty="0" smtClean="0">
                <a:latin typeface="Arial Black" pitchFamily="34" charset="0"/>
                <a:ea typeface="Arial Black" pitchFamily="34" charset="0"/>
                <a:cs typeface="Arial Black" pitchFamily="34" charset="0"/>
              </a:rPr>
            </a:br>
            <a:r>
              <a:rPr lang="en-US" dirty="0" smtClean="0">
                <a:latin typeface="Arial Black" pitchFamily="34" charset="0"/>
                <a:ea typeface="Arial Black" pitchFamily="34" charset="0"/>
                <a:cs typeface="Arial Black" pitchFamily="34" charset="0"/>
              </a:rPr>
              <a:t/>
            </a:r>
            <a:br>
              <a:rPr lang="en-US" dirty="0" smtClean="0">
                <a:latin typeface="Arial Black" pitchFamily="34" charset="0"/>
                <a:ea typeface="Arial Black" pitchFamily="34" charset="0"/>
                <a:cs typeface="Arial Black" pitchFamily="34" charset="0"/>
              </a:rPr>
            </a:br>
            <a:r>
              <a:rPr lang="en-US" dirty="0" smtClean="0">
                <a:latin typeface="Arial Black" pitchFamily="34" charset="0"/>
                <a:ea typeface="Arial Black" pitchFamily="34" charset="0"/>
                <a:cs typeface="Arial Black" pitchFamily="34" charset="0"/>
              </a:rPr>
              <a:t>ARAB SPRING</a:t>
            </a:r>
            <a:r>
              <a:rPr lang="en-US" dirty="0" smtClean="0"/>
              <a:t/>
            </a:r>
            <a:br>
              <a:rPr lang="en-US" dirty="0" smtClean="0"/>
            </a:br>
            <a:r>
              <a:rPr lang="en-US" b="1" dirty="0" smtClean="0">
                <a:latin typeface="Century Gothic" pitchFamily="34" charset="0"/>
                <a:ea typeface="Century Gothic" pitchFamily="34" charset="0"/>
                <a:cs typeface="Century Gothic" pitchFamily="34" charset="0"/>
              </a:rPr>
              <a:t>CAUSES &amp; ROLE OF NSOs</a:t>
            </a:r>
          </a:p>
        </p:txBody>
      </p:sp>
      <p:sp>
        <p:nvSpPr>
          <p:cNvPr id="3" name="Subtitle 2"/>
          <p:cNvSpPr>
            <a:spLocks noGrp="1"/>
          </p:cNvSpPr>
          <p:nvPr>
            <p:ph type="subTitle" idx="1"/>
          </p:nvPr>
        </p:nvSpPr>
        <p:spPr>
          <a:xfrm>
            <a:off x="1371600" y="4800600"/>
            <a:ext cx="6400800" cy="1752600"/>
          </a:xfrm>
        </p:spPr>
        <p:txBody>
          <a:bodyPr rtlCol="0">
            <a:normAutofit fontScale="92500" lnSpcReduction="20000"/>
          </a:bodyPr>
          <a:lstStyle/>
          <a:p>
            <a:pPr fontAlgn="auto">
              <a:spcAft>
                <a:spcPts val="0"/>
              </a:spcAft>
              <a:buFont typeface="Arial"/>
              <a:buNone/>
              <a:defRPr/>
            </a:pPr>
            <a:r>
              <a:rPr lang="en-US" sz="3000" b="1" dirty="0" smtClean="0">
                <a:latin typeface="Century Gothic"/>
                <a:cs typeface="Century Gothic"/>
              </a:rPr>
              <a:t>ABO BAKR ELGENDY</a:t>
            </a:r>
          </a:p>
          <a:p>
            <a:pPr fontAlgn="auto">
              <a:spcAft>
                <a:spcPts val="0"/>
              </a:spcAft>
              <a:buFont typeface="Arial"/>
              <a:buNone/>
              <a:defRPr/>
            </a:pPr>
            <a:r>
              <a:rPr lang="en-US" sz="2200" b="1" i="1" dirty="0" smtClean="0">
                <a:solidFill>
                  <a:schemeClr val="tx1"/>
                </a:solidFill>
                <a:latin typeface="Century Gothic"/>
                <a:cs typeface="Century Gothic"/>
              </a:rPr>
              <a:t>CAPMAS PRESIDENT</a:t>
            </a:r>
          </a:p>
          <a:p>
            <a:pPr fontAlgn="auto">
              <a:spcAft>
                <a:spcPts val="0"/>
              </a:spcAft>
              <a:buFont typeface="Arial"/>
              <a:buNone/>
              <a:defRPr/>
            </a:pPr>
            <a:r>
              <a:rPr lang="en-US" sz="3000" b="1" i="1" dirty="0" smtClean="0">
                <a:solidFill>
                  <a:schemeClr val="tx1"/>
                </a:solidFill>
                <a:latin typeface="Century Gothic"/>
                <a:cs typeface="Century Gothic"/>
              </a:rPr>
              <a:t>Egypt</a:t>
            </a:r>
            <a:r>
              <a:rPr lang="en-US" sz="2600" b="1" i="1" dirty="0" smtClean="0">
                <a:solidFill>
                  <a:schemeClr val="tx1"/>
                </a:solidFill>
                <a:latin typeface="Century Gothic"/>
                <a:cs typeface="Century Gothic"/>
              </a:rPr>
              <a:t>  </a:t>
            </a:r>
            <a:r>
              <a:rPr lang="en-US" sz="2400" b="1" i="1" dirty="0" smtClean="0">
                <a:solidFill>
                  <a:schemeClr val="tx1"/>
                </a:solidFill>
                <a:latin typeface="Century Gothic"/>
                <a:cs typeface="Century Gothic"/>
              </a:rPr>
              <a:t>                   </a:t>
            </a:r>
          </a:p>
          <a:p>
            <a:pPr fontAlgn="auto">
              <a:spcAft>
                <a:spcPts val="0"/>
              </a:spcAft>
              <a:buFont typeface="Arial"/>
              <a:buNone/>
              <a:defRPr/>
            </a:pPr>
            <a:r>
              <a:rPr lang="en-US" sz="2400" b="1" i="1" dirty="0" smtClean="0">
                <a:solidFill>
                  <a:schemeClr val="tx1"/>
                </a:solidFill>
                <a:latin typeface="Century Gothic"/>
                <a:cs typeface="Century Gothic"/>
              </a:rPr>
              <a:t>                                                                      </a:t>
            </a:r>
            <a:r>
              <a:rPr lang="en-US" sz="1500" b="1" i="1" dirty="0" smtClean="0">
                <a:solidFill>
                  <a:schemeClr val="tx1"/>
                </a:solidFill>
                <a:latin typeface="Century Gothic"/>
                <a:cs typeface="Century Gothic"/>
              </a:rPr>
              <a:t>28/2/2012</a:t>
            </a:r>
            <a:endParaRPr lang="en-US" sz="1500" b="1" i="1" dirty="0">
              <a:solidFill>
                <a:schemeClr val="tx1"/>
              </a:solidFill>
              <a:latin typeface="Century Gothic"/>
              <a:cs typeface="Century Gothic"/>
            </a:endParaRPr>
          </a:p>
        </p:txBody>
      </p:sp>
      <p:pic>
        <p:nvPicPr>
          <p:cNvPr id="2052" name="Picture 3" descr="1205750648fEgypt_flag(1).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200" y="3212976"/>
            <a:ext cx="154305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31832" y="220095"/>
            <a:ext cx="1512168" cy="11377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3400" y="1400175"/>
            <a:ext cx="7392988" cy="2381250"/>
          </a:xfrm>
          <a:prstGeom prst="rect">
            <a:avLst/>
          </a:prstGeom>
          <a:noFill/>
          <a:ln w="9525">
            <a:noFill/>
            <a:miter lim="800000"/>
            <a:headEnd/>
            <a:tailEnd/>
          </a:ln>
        </p:spPr>
        <p:txBody>
          <a:bodyPr/>
          <a:lstStyle/>
          <a:p>
            <a:pPr indent="363538" algn="l" defTabSz="914400" rtl="0">
              <a:lnSpc>
                <a:spcPct val="90000"/>
              </a:lnSpc>
              <a:spcBef>
                <a:spcPct val="20000"/>
              </a:spcBef>
              <a:buClr>
                <a:schemeClr val="accent2"/>
              </a:buClr>
              <a:defRPr/>
            </a:pPr>
            <a:r>
              <a:rPr lang="en-US" sz="2800" b="1" dirty="0" smtClean="0">
                <a:latin typeface="Century Gothic"/>
                <a:cs typeface="Century Gothic"/>
              </a:rPr>
              <a:t>NSO’s should </a:t>
            </a:r>
            <a:r>
              <a:rPr lang="en-US" sz="2800" b="1" dirty="0">
                <a:latin typeface="Century Gothic"/>
                <a:cs typeface="Century Gothic"/>
              </a:rPr>
              <a:t>focus </a:t>
            </a:r>
            <a:r>
              <a:rPr lang="en-US" sz="2800" b="1" dirty="0" smtClean="0">
                <a:latin typeface="Century Gothic"/>
                <a:cs typeface="Century Gothic"/>
              </a:rPr>
              <a:t>on. </a:t>
            </a:r>
            <a:endParaRPr lang="en-US" sz="2800" b="1" dirty="0">
              <a:latin typeface="Century Gothic"/>
              <a:cs typeface="Century Gothic"/>
            </a:endParaRPr>
          </a:p>
          <a:p>
            <a:pPr indent="363538" algn="l" defTabSz="914400" rtl="0">
              <a:lnSpc>
                <a:spcPct val="90000"/>
              </a:lnSpc>
              <a:spcBef>
                <a:spcPct val="20000"/>
              </a:spcBef>
              <a:buClr>
                <a:schemeClr val="tx1"/>
              </a:buClr>
              <a:buFont typeface="+mj-lt"/>
              <a:buAutoNum type="alphaLcParenR"/>
              <a:defRPr/>
            </a:pPr>
            <a:r>
              <a:rPr lang="en-US" sz="2800" b="1" dirty="0">
                <a:latin typeface="Century Gothic"/>
                <a:cs typeface="Century Gothic"/>
              </a:rPr>
              <a:t>Measuring Corruption</a:t>
            </a:r>
          </a:p>
          <a:p>
            <a:pPr marL="627063" indent="-263525" algn="l" defTabSz="914400" rtl="0">
              <a:lnSpc>
                <a:spcPct val="90000"/>
              </a:lnSpc>
              <a:spcBef>
                <a:spcPct val="20000"/>
              </a:spcBef>
              <a:buClr>
                <a:schemeClr val="accent2"/>
              </a:buClr>
              <a:defRPr/>
            </a:pPr>
            <a:r>
              <a:rPr lang="en-US" sz="2800" b="1" dirty="0" smtClean="0">
                <a:latin typeface="Century Gothic"/>
                <a:cs typeface="Century Gothic"/>
              </a:rPr>
              <a:t>- </a:t>
            </a:r>
            <a:r>
              <a:rPr lang="en-US" sz="2800" b="1" dirty="0">
                <a:latin typeface="Century Gothic"/>
                <a:cs typeface="Century Gothic"/>
              </a:rPr>
              <a:t>Enhancing and developing comprehensive transparent indicators systems.</a:t>
            </a:r>
          </a:p>
          <a:p>
            <a:pPr indent="363538" algn="l" defTabSz="914400" rtl="0">
              <a:lnSpc>
                <a:spcPct val="90000"/>
              </a:lnSpc>
              <a:spcBef>
                <a:spcPct val="20000"/>
              </a:spcBef>
              <a:buClr>
                <a:schemeClr val="accent2"/>
              </a:buClr>
              <a:defRPr/>
            </a:pP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t>
            </a:r>
            <a:endParaRPr lang="en-US" sz="2800" b="1" kern="0" dirty="0">
              <a:latin typeface="Century Gothic"/>
              <a:ea typeface="Times New Roman" pitchFamily="-110" charset="0"/>
              <a:cs typeface="Century Gothic"/>
            </a:endParaRPr>
          </a:p>
        </p:txBody>
      </p:sp>
      <p:sp>
        <p:nvSpPr>
          <p:cNvPr id="6" name="Rectangle 4"/>
          <p:cNvSpPr>
            <a:spLocks noGrp="1" noChangeArrowheads="1"/>
          </p:cNvSpPr>
          <p:nvPr>
            <p:ph type="title"/>
          </p:nvPr>
        </p:nvSpPr>
        <p:spPr>
          <a:xfrm>
            <a:off x="0" y="136525"/>
            <a:ext cx="8028384" cy="844550"/>
          </a:xfrm>
        </p:spPr>
        <p:txBody>
          <a:bodyPr rtlCol="0">
            <a:normAutofit fontScale="90000"/>
          </a:bodyPr>
          <a:lstStyle/>
          <a:p>
            <a:pPr marL="514350" indent="-514350" algn="l" defTabSz="914400">
              <a:spcBef>
                <a:spcPct val="20000"/>
              </a:spcBef>
              <a:defRPr/>
            </a:pPr>
            <a:r>
              <a:rPr lang="en-US" sz="2800" b="1" kern="0" dirty="0" smtClean="0">
                <a:solidFill>
                  <a:srgbClr val="BFBFBF"/>
                </a:solidFill>
                <a:latin typeface="Century Gothic"/>
                <a:ea typeface="Times New Roman" pitchFamily="-110" charset="0"/>
                <a:cs typeface="Century Gothic"/>
              </a:rPr>
              <a:t>3- The </a:t>
            </a:r>
            <a:r>
              <a:rPr lang="en-US" sz="2800" b="1" kern="0" dirty="0">
                <a:solidFill>
                  <a:srgbClr val="BFBFBF"/>
                </a:solidFill>
                <a:latin typeface="Century Gothic"/>
                <a:ea typeface="Times New Roman" pitchFamily="-110" charset="0"/>
                <a:cs typeface="Century Gothic"/>
              </a:rPr>
              <a:t>Impact of  the Arab Spring on NSOs Role</a:t>
            </a:r>
            <a:r>
              <a:rPr lang="en-US" sz="2800" b="1" kern="0" dirty="0" smtClean="0">
                <a:solidFill>
                  <a:srgbClr val="BFBFBF"/>
                </a:solidFill>
                <a:latin typeface="Century Gothic"/>
                <a:ea typeface="Times New Roman" pitchFamily="-110" charset="0"/>
                <a:cs typeface="Century Gothic"/>
              </a:rPr>
              <a:t>. </a:t>
            </a:r>
            <a:r>
              <a:rPr lang="en-US" sz="1300" b="1" i="1" dirty="0" err="1">
                <a:solidFill>
                  <a:schemeClr val="bg1">
                    <a:lumMod val="75000"/>
                  </a:schemeClr>
                </a:solidFill>
                <a:latin typeface="Century Gothic"/>
                <a:ea typeface="Times New Roman" pitchFamily="-110" charset="0"/>
                <a:cs typeface="Century Gothic"/>
              </a:rPr>
              <a:t>Cont</a:t>
            </a:r>
            <a:r>
              <a:rPr lang="en-US" sz="6600" b="1" kern="0" dirty="0">
                <a:solidFill>
                  <a:schemeClr val="bg1">
                    <a:lumMod val="75000"/>
                  </a:schemeClr>
                </a:solidFill>
                <a:latin typeface="Century Gothic"/>
                <a:ea typeface="Times New Roman" pitchFamily="-110" charset="0"/>
                <a:cs typeface="Century Gothic"/>
              </a:rPr>
              <a:t> </a:t>
            </a:r>
            <a:endParaRPr lang="en-US" sz="2800" b="1" kern="0" dirty="0">
              <a:solidFill>
                <a:srgbClr val="BFBFBF"/>
              </a:solidFill>
              <a:latin typeface="Century Gothic"/>
              <a:ea typeface="Times New Roman" pitchFamily="-110" charset="0"/>
              <a:cs typeface="Century Gothic"/>
            </a:endParaRPr>
          </a:p>
        </p:txBody>
      </p:sp>
      <p:pic>
        <p:nvPicPr>
          <p:cNvPr id="5" name="Picture 4" descr="صورة ارشيفية"/>
          <p:cNvPicPr>
            <a:picLocks noChangeAspect="1" noChangeArrowheads="1"/>
          </p:cNvPicPr>
          <p:nvPr/>
        </p:nvPicPr>
        <p:blipFill>
          <a:blip r:embed="rId2"/>
          <a:srcRect/>
          <a:stretch>
            <a:fillRect/>
          </a:stretch>
        </p:blipFill>
        <p:spPr bwMode="auto">
          <a:xfrm>
            <a:off x="5105401" y="3733800"/>
            <a:ext cx="3429000" cy="2541939"/>
          </a:xfrm>
          <a:prstGeom prst="rect">
            <a:avLst/>
          </a:prstGeom>
          <a:noFill/>
          <a:ln w="9525">
            <a:noFill/>
            <a:miter lim="800000"/>
            <a:headEnd/>
            <a:tailEnd/>
          </a:ln>
          <a:effectLst>
            <a:reflection stA="37000" endPos="19000" dir="5400000" sy="-100000" algn="bl" rotWithShape="0"/>
          </a:effectLst>
        </p:spPr>
      </p:pic>
      <p:sp>
        <p:nvSpPr>
          <p:cNvPr id="7" name="TextBox 6"/>
          <p:cNvSpPr txBox="1"/>
          <p:nvPr/>
        </p:nvSpPr>
        <p:spPr>
          <a:xfrm>
            <a:off x="827584" y="3780667"/>
            <a:ext cx="3962400" cy="2677656"/>
          </a:xfrm>
          <a:prstGeom prst="rect">
            <a:avLst/>
          </a:prstGeom>
          <a:noFill/>
          <a:effectLst>
            <a:reflection endPos="0" dist="12700" dir="5400000" sy="-100000" algn="bl" rotWithShape="0"/>
          </a:effectLst>
        </p:spPr>
        <p:txBody>
          <a:bodyPr>
            <a:spAutoFit/>
          </a:bodyPr>
          <a:lstStyle/>
          <a:p>
            <a:pPr marL="273050" indent="-273050" algn="l" rtl="0" fontAlgn="auto">
              <a:spcBef>
                <a:spcPts val="0"/>
              </a:spcBef>
              <a:spcAft>
                <a:spcPts val="0"/>
              </a:spcAft>
              <a:defRPr/>
            </a:pPr>
            <a:r>
              <a:rPr lang="en-US" sz="2400" b="1" dirty="0" smtClean="0">
                <a:latin typeface="Century Gothic"/>
                <a:cs typeface="Century Gothic"/>
              </a:rPr>
              <a:t>- </a:t>
            </a:r>
            <a:r>
              <a:rPr lang="en-US" sz="2800" b="1" dirty="0">
                <a:latin typeface="Century Gothic"/>
                <a:cs typeface="Century Gothic"/>
              </a:rPr>
              <a:t>Adopt and design corruption and bribe payers indicators tailored to suit society’s needs. </a:t>
            </a:r>
            <a:endParaRPr lang="en-US" sz="2800" b="1" dirty="0">
              <a:latin typeface="+mn-lt"/>
              <a:cs typeface="+mn-cs"/>
            </a:endParaRPr>
          </a:p>
        </p:txBody>
      </p:sp>
      <p:sp>
        <p:nvSpPr>
          <p:cNvPr id="8" name="Rectangle 7"/>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3400" y="1341438"/>
            <a:ext cx="4572000" cy="3127375"/>
          </a:xfrm>
          <a:prstGeom prst="rect">
            <a:avLst/>
          </a:prstGeom>
          <a:noFill/>
          <a:ln w="9525">
            <a:noFill/>
            <a:miter lim="800000"/>
            <a:headEnd/>
            <a:tailEnd/>
          </a:ln>
        </p:spPr>
        <p:txBody>
          <a:bodyPr/>
          <a:lstStyle/>
          <a:p>
            <a:pPr indent="95250" algn="just" defTabSz="914400" rtl="0">
              <a:lnSpc>
                <a:spcPct val="90000"/>
              </a:lnSpc>
              <a:spcBef>
                <a:spcPct val="20000"/>
              </a:spcBef>
              <a:buClr>
                <a:schemeClr val="tx1"/>
              </a:buClr>
              <a:buFont typeface="+mj-lt"/>
              <a:buAutoNum type="alphaLcParenR" startAt="2"/>
              <a:defRPr/>
            </a:pPr>
            <a:r>
              <a:rPr lang="en-US" sz="2400" b="1" dirty="0" smtClean="0">
                <a:latin typeface="Century Gothic"/>
                <a:cs typeface="Century Gothic"/>
              </a:rPr>
              <a:t> Social </a:t>
            </a:r>
            <a:r>
              <a:rPr lang="en-US" sz="2400" b="1" dirty="0">
                <a:latin typeface="Century Gothic"/>
                <a:cs typeface="Century Gothic"/>
              </a:rPr>
              <a:t>justice</a:t>
            </a:r>
          </a:p>
          <a:p>
            <a:pPr marL="627063" indent="-263525" algn="just" defTabSz="914400" rtl="0">
              <a:lnSpc>
                <a:spcPct val="90000"/>
              </a:lnSpc>
              <a:spcBef>
                <a:spcPct val="20000"/>
              </a:spcBef>
              <a:buClr>
                <a:schemeClr val="accent2"/>
              </a:buClr>
              <a:defRPr/>
            </a:pPr>
            <a:r>
              <a:rPr lang="en-US" sz="2400" b="1" dirty="0">
                <a:latin typeface="Century Gothic"/>
                <a:cs typeface="Century Gothic"/>
              </a:rPr>
              <a:t>- Produce statistics for both economic and social phenomena that reflects the society's standard of living (minimum wages, poverty, inflation and unemployment …).   </a:t>
            </a:r>
          </a:p>
          <a:p>
            <a:pPr indent="363538" algn="just" defTabSz="914400" rtl="0">
              <a:lnSpc>
                <a:spcPct val="90000"/>
              </a:lnSpc>
              <a:spcBef>
                <a:spcPct val="20000"/>
              </a:spcBef>
              <a:buClr>
                <a:schemeClr val="accent2"/>
              </a:buClr>
              <a:defRPr/>
            </a:pPr>
            <a:r>
              <a:rPr lang="en-US" sz="2000" b="1" dirty="0">
                <a:latin typeface="Century Gothic"/>
                <a:cs typeface="Century Gothic"/>
              </a:rPr>
              <a:t/>
            </a:r>
            <a:br>
              <a:rPr lang="en-US" sz="2000" b="1" dirty="0">
                <a:latin typeface="Century Gothic"/>
                <a:cs typeface="Century Gothic"/>
              </a:rPr>
            </a:br>
            <a:r>
              <a:rPr lang="en-US" sz="2000" b="1" dirty="0">
                <a:latin typeface="Century Gothic"/>
                <a:cs typeface="Century Gothic"/>
              </a:rPr>
              <a:t/>
            </a:r>
            <a:br>
              <a:rPr lang="en-US" sz="2000" b="1" dirty="0">
                <a:latin typeface="Century Gothic"/>
                <a:cs typeface="Century Gothic"/>
              </a:rPr>
            </a:br>
            <a:r>
              <a:rPr lang="en-US" sz="2000" b="1" dirty="0">
                <a:latin typeface="Century Gothic"/>
                <a:cs typeface="Century Gothic"/>
              </a:rPr>
              <a:t/>
            </a:r>
            <a:br>
              <a:rPr lang="en-US" sz="2000" b="1" dirty="0">
                <a:latin typeface="Century Gothic"/>
                <a:cs typeface="Century Gothic"/>
              </a:rPr>
            </a:br>
            <a:r>
              <a:rPr lang="en-US" sz="2000" b="1" dirty="0">
                <a:latin typeface="Century Gothic"/>
                <a:cs typeface="Century Gothic"/>
              </a:rPr>
              <a:t>      </a:t>
            </a:r>
            <a:endParaRPr lang="en-US" sz="2000" b="1" kern="0" dirty="0">
              <a:latin typeface="Century Gothic"/>
              <a:ea typeface="Times New Roman" pitchFamily="-110" charset="0"/>
              <a:cs typeface="Century Gothic"/>
            </a:endParaRPr>
          </a:p>
        </p:txBody>
      </p:sp>
      <p:sp>
        <p:nvSpPr>
          <p:cNvPr id="8" name="Rectangle 7"/>
          <p:cNvSpPr/>
          <p:nvPr/>
        </p:nvSpPr>
        <p:spPr>
          <a:xfrm>
            <a:off x="533401" y="4648200"/>
            <a:ext cx="5257799" cy="1569660"/>
          </a:xfrm>
          <a:prstGeom prst="rect">
            <a:avLst/>
          </a:prstGeom>
          <a:effectLst>
            <a:reflection stA="13000" endPos="41000" dist="12700" dir="5400000" sy="-100000" algn="bl" rotWithShape="0"/>
          </a:effectLst>
        </p:spPr>
        <p:txBody>
          <a:bodyPr>
            <a:spAutoFit/>
          </a:bodyPr>
          <a:lstStyle/>
          <a:p>
            <a:pPr marL="627063" indent="-627063" algn="l" rtl="0" fontAlgn="auto">
              <a:spcBef>
                <a:spcPts val="0"/>
              </a:spcBef>
              <a:spcAft>
                <a:spcPts val="0"/>
              </a:spcAft>
              <a:defRPr/>
            </a:pPr>
            <a:r>
              <a:rPr lang="en-US" sz="2400" b="1" dirty="0">
                <a:latin typeface="Century Gothic"/>
                <a:cs typeface="Century Gothic"/>
              </a:rPr>
              <a:t>    - Focus on disaggregated justice indicators    (Gender, </a:t>
            </a:r>
            <a:r>
              <a:rPr lang="en-US" sz="2400" b="1" dirty="0" smtClean="0">
                <a:latin typeface="Century Gothic"/>
                <a:cs typeface="Century Gothic"/>
              </a:rPr>
              <a:t>geographical areas , </a:t>
            </a:r>
            <a:r>
              <a:rPr lang="en-US" sz="2400" b="1" dirty="0">
                <a:latin typeface="Century Gothic"/>
                <a:cs typeface="Century Gothic"/>
              </a:rPr>
              <a:t>slums, ethnic groups ...).  </a:t>
            </a:r>
            <a:endParaRPr lang="en-US" sz="2400" b="1" dirty="0">
              <a:latin typeface="+mn-lt"/>
              <a:cs typeface="+mn-cs"/>
            </a:endParaRPr>
          </a:p>
        </p:txBody>
      </p:sp>
      <p:pic>
        <p:nvPicPr>
          <p:cNvPr id="13316" name="Picture 8" descr="1_1011913_1_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2057400"/>
            <a:ext cx="3240088"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rg_hi" descr="ANd9GcS19z0iyUT8FwW4MdSZ1A7vzdZ3UWfZ__hWGRruxBmT1Iw6D4WOTw"/>
          <p:cNvPicPr>
            <a:picLocks noChangeAspect="1" noChangeArrowheads="1"/>
          </p:cNvPicPr>
          <p:nvPr/>
        </p:nvPicPr>
        <p:blipFill>
          <a:blip r:embed="rId3"/>
          <a:srcRect/>
          <a:stretch>
            <a:fillRect/>
          </a:stretch>
        </p:blipFill>
        <p:spPr bwMode="auto">
          <a:xfrm>
            <a:off x="5486400" y="4368500"/>
            <a:ext cx="3240087" cy="1873250"/>
          </a:xfrm>
          <a:prstGeom prst="rect">
            <a:avLst/>
          </a:prstGeom>
          <a:noFill/>
          <a:ln w="9525">
            <a:noFill/>
            <a:miter lim="800000"/>
            <a:headEnd/>
            <a:tailEnd/>
          </a:ln>
          <a:effectLst>
            <a:reflection stA="30000" endPos="22000" dir="5400000" sy="-100000" algn="bl" rotWithShape="0"/>
          </a:effectLst>
        </p:spPr>
      </p:pic>
      <p:sp>
        <p:nvSpPr>
          <p:cNvPr id="12" name="Rectangle 11"/>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3" name="Rectangle 4"/>
          <p:cNvSpPr>
            <a:spLocks noGrp="1" noChangeArrowheads="1"/>
          </p:cNvSpPr>
          <p:nvPr>
            <p:ph type="title"/>
          </p:nvPr>
        </p:nvSpPr>
        <p:spPr>
          <a:xfrm>
            <a:off x="26240" y="136525"/>
            <a:ext cx="8001000" cy="844550"/>
          </a:xfrm>
        </p:spPr>
        <p:txBody>
          <a:bodyPr rtlCol="0">
            <a:normAutofit fontScale="90000"/>
          </a:bodyPr>
          <a:lstStyle/>
          <a:p>
            <a:pPr marL="514350" indent="-514350" algn="l" defTabSz="914400">
              <a:spcBef>
                <a:spcPct val="20000"/>
              </a:spcBef>
              <a:defRPr/>
            </a:pPr>
            <a:r>
              <a:rPr lang="en-US" sz="2800" b="1" kern="0" dirty="0" smtClean="0">
                <a:solidFill>
                  <a:srgbClr val="BFBFBF"/>
                </a:solidFill>
                <a:latin typeface="Century Gothic"/>
                <a:ea typeface="Times New Roman" pitchFamily="-110" charset="0"/>
                <a:cs typeface="Century Gothic"/>
              </a:rPr>
              <a:t>3- The </a:t>
            </a:r>
            <a:r>
              <a:rPr lang="en-US" sz="2800" b="1" kern="0" dirty="0">
                <a:solidFill>
                  <a:srgbClr val="BFBFBF"/>
                </a:solidFill>
                <a:latin typeface="Century Gothic"/>
                <a:ea typeface="Times New Roman" pitchFamily="-110" charset="0"/>
                <a:cs typeface="Century Gothic"/>
              </a:rPr>
              <a:t>Impact of  the Arab Spring on NSOs Role</a:t>
            </a:r>
            <a:r>
              <a:rPr lang="en-US" sz="2800" b="1" kern="0" dirty="0" smtClean="0">
                <a:solidFill>
                  <a:srgbClr val="BFBFBF"/>
                </a:solidFill>
                <a:latin typeface="Century Gothic"/>
                <a:ea typeface="Times New Roman" pitchFamily="-110" charset="0"/>
                <a:cs typeface="Century Gothic"/>
              </a:rPr>
              <a:t>. </a:t>
            </a:r>
            <a:r>
              <a:rPr lang="en-US" sz="1300" b="1" i="1" dirty="0" err="1">
                <a:solidFill>
                  <a:schemeClr val="bg1">
                    <a:lumMod val="75000"/>
                  </a:schemeClr>
                </a:solidFill>
                <a:latin typeface="Century Gothic"/>
                <a:ea typeface="Times New Roman" pitchFamily="-110" charset="0"/>
                <a:cs typeface="Century Gothic"/>
              </a:rPr>
              <a:t>Cont</a:t>
            </a:r>
            <a:r>
              <a:rPr lang="en-US" sz="6600" b="1" kern="0" dirty="0">
                <a:solidFill>
                  <a:schemeClr val="bg1">
                    <a:lumMod val="75000"/>
                  </a:schemeClr>
                </a:solidFill>
                <a:latin typeface="Century Gothic"/>
                <a:ea typeface="Times New Roman" pitchFamily="-110" charset="0"/>
                <a:cs typeface="Century Gothic"/>
              </a:rPr>
              <a:t> </a:t>
            </a:r>
            <a:endParaRPr lang="en-US" sz="2800" b="1" kern="0" dirty="0">
              <a:solidFill>
                <a:srgbClr val="BFBFBF"/>
              </a:solidFill>
              <a:latin typeface="Century Gothic"/>
              <a:ea typeface="Times New Roman" pitchFamily="-110" charset="0"/>
              <a:cs typeface="Century Gothic"/>
            </a:endParaRPr>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3400" y="1676400"/>
            <a:ext cx="8193088" cy="3127375"/>
          </a:xfrm>
          <a:prstGeom prst="rect">
            <a:avLst/>
          </a:prstGeom>
          <a:noFill/>
          <a:ln w="9525">
            <a:noFill/>
            <a:miter lim="800000"/>
            <a:headEnd/>
            <a:tailEnd/>
          </a:ln>
        </p:spPr>
        <p:txBody>
          <a:bodyPr/>
          <a:lstStyle>
            <a:lvl1pPr indent="95250"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just" defTabSz="914400">
              <a:lnSpc>
                <a:spcPct val="90000"/>
              </a:lnSpc>
              <a:spcBef>
                <a:spcPct val="20000"/>
              </a:spcBef>
              <a:buClr>
                <a:schemeClr val="tx1"/>
              </a:buClr>
              <a:buFont typeface="+mj-lt"/>
              <a:buAutoNum type="alphaLcParenR" startAt="3"/>
            </a:pPr>
            <a:r>
              <a:rPr lang="en-US" sz="2400" b="1" dirty="0" smtClean="0">
                <a:solidFill>
                  <a:srgbClr val="953735"/>
                </a:solidFill>
                <a:latin typeface="Century Gothic" pitchFamily="34" charset="0"/>
                <a:ea typeface="Century Gothic" pitchFamily="34" charset="0"/>
                <a:cs typeface="Century Gothic" pitchFamily="34" charset="0"/>
              </a:rPr>
              <a:t> </a:t>
            </a:r>
            <a:r>
              <a:rPr lang="en-US" sz="2400" b="1" dirty="0">
                <a:latin typeface="Century Gothic" pitchFamily="34" charset="0"/>
                <a:ea typeface="Times New Roman" pitchFamily="18" charset="0"/>
                <a:cs typeface="Century Gothic" pitchFamily="34" charset="0"/>
              </a:rPr>
              <a:t>Exclusion of the society’s minorities </a:t>
            </a:r>
            <a:endParaRPr lang="en-US" sz="2400" b="1" dirty="0">
              <a:latin typeface="Century Gothic" pitchFamily="34" charset="0"/>
              <a:ea typeface="Century Gothic" pitchFamily="34" charset="0"/>
              <a:cs typeface="Century Gothic" pitchFamily="34" charset="0"/>
            </a:endParaRPr>
          </a:p>
          <a:p>
            <a:pPr algn="ctr" defTabSz="914400">
              <a:lnSpc>
                <a:spcPct val="90000"/>
              </a:lnSpc>
              <a:spcBef>
                <a:spcPct val="20000"/>
              </a:spcBef>
              <a:buClr>
                <a:schemeClr val="accent2"/>
              </a:buClr>
            </a:pPr>
            <a:r>
              <a:rPr lang="en-US" sz="2400" b="1" dirty="0">
                <a:latin typeface="Century Gothic" pitchFamily="34" charset="0"/>
                <a:ea typeface="Century Gothic" pitchFamily="34" charset="0"/>
                <a:cs typeface="Century Gothic" pitchFamily="34" charset="0"/>
              </a:rPr>
              <a:t>- Produce statistics for fragile groups in the society </a:t>
            </a:r>
            <a:r>
              <a:rPr lang="en-US" sz="2400" b="1" dirty="0" smtClean="0">
                <a:latin typeface="Century Gothic" pitchFamily="34" charset="0"/>
                <a:ea typeface="Century Gothic" pitchFamily="34" charset="0"/>
                <a:cs typeface="Century Gothic" pitchFamily="34" charset="0"/>
              </a:rPr>
              <a:t>     (</a:t>
            </a:r>
            <a:r>
              <a:rPr lang="en-US" sz="2400" b="1" dirty="0">
                <a:latin typeface="Century Gothic" pitchFamily="34" charset="0"/>
                <a:ea typeface="Century Gothic" pitchFamily="34" charset="0"/>
                <a:cs typeface="Century Gothic" pitchFamily="34" charset="0"/>
              </a:rPr>
              <a:t>Women, youth, disabled, </a:t>
            </a:r>
            <a:r>
              <a:rPr lang="en-US" sz="2400" b="1" dirty="0" smtClean="0">
                <a:latin typeface="Century Gothic" pitchFamily="34" charset="0"/>
                <a:ea typeface="Century Gothic" pitchFamily="34" charset="0"/>
                <a:cs typeface="Century Gothic" pitchFamily="34" charset="0"/>
              </a:rPr>
              <a:t>…)</a:t>
            </a:r>
            <a:endParaRPr lang="en-US" sz="2400" b="1" dirty="0">
              <a:latin typeface="Century Gothic" pitchFamily="34" charset="0"/>
              <a:ea typeface="Century Gothic" pitchFamily="34" charset="0"/>
              <a:cs typeface="Century Gothic" pitchFamily="34" charset="0"/>
            </a:endParaRPr>
          </a:p>
          <a:p>
            <a:pPr algn="just" defTabSz="914400">
              <a:lnSpc>
                <a:spcPct val="90000"/>
              </a:lnSpc>
              <a:spcBef>
                <a:spcPct val="20000"/>
              </a:spcBef>
              <a:buClr>
                <a:schemeClr val="accent2"/>
              </a:buClr>
            </a:pP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t>
            </a:r>
          </a:p>
        </p:txBody>
      </p:sp>
      <p:pic>
        <p:nvPicPr>
          <p:cNvPr id="7" name="il_fi" descr="1319950452600008400"/>
          <p:cNvPicPr>
            <a:picLocks noChangeAspect="1" noChangeArrowheads="1"/>
          </p:cNvPicPr>
          <p:nvPr/>
        </p:nvPicPr>
        <p:blipFill>
          <a:blip r:embed="rId2"/>
          <a:srcRect/>
          <a:stretch>
            <a:fillRect/>
          </a:stretch>
        </p:blipFill>
        <p:spPr bwMode="auto">
          <a:xfrm>
            <a:off x="4894509" y="3507658"/>
            <a:ext cx="3831978" cy="2281083"/>
          </a:xfrm>
          <a:prstGeom prst="rect">
            <a:avLst/>
          </a:prstGeom>
          <a:noFill/>
          <a:ln w="9525">
            <a:noFill/>
            <a:miter lim="800000"/>
            <a:headEnd/>
            <a:tailEnd/>
          </a:ln>
          <a:effectLst>
            <a:reflection stA="24000" endPos="34000" dir="5400000" sy="-100000" algn="bl" rotWithShape="0"/>
          </a:effectLst>
        </p:spPr>
      </p:pic>
      <p:pic>
        <p:nvPicPr>
          <p:cNvPr id="11" name="il_fi" descr="4"/>
          <p:cNvPicPr>
            <a:picLocks noChangeAspect="1" noChangeArrowheads="1"/>
          </p:cNvPicPr>
          <p:nvPr/>
        </p:nvPicPr>
        <p:blipFill>
          <a:blip r:embed="rId3"/>
          <a:srcRect/>
          <a:stretch>
            <a:fillRect/>
          </a:stretch>
        </p:blipFill>
        <p:spPr bwMode="auto">
          <a:xfrm>
            <a:off x="832787" y="3507658"/>
            <a:ext cx="3663014" cy="2281083"/>
          </a:xfrm>
          <a:prstGeom prst="rect">
            <a:avLst/>
          </a:prstGeom>
          <a:noFill/>
          <a:ln w="9525">
            <a:noFill/>
            <a:miter lim="800000"/>
            <a:headEnd/>
            <a:tailEnd/>
          </a:ln>
          <a:effectLst>
            <a:reflection stA="16000" endPos="34000" dir="5400000" sy="-100000" algn="bl" rotWithShape="0"/>
          </a:effectLst>
        </p:spPr>
      </p:pic>
      <p:sp>
        <p:nvSpPr>
          <p:cNvPr id="9" name="Rectangle 8"/>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 name="Rectangle 4"/>
          <p:cNvSpPr>
            <a:spLocks noGrp="1" noChangeArrowheads="1"/>
          </p:cNvSpPr>
          <p:nvPr>
            <p:ph type="title"/>
          </p:nvPr>
        </p:nvSpPr>
        <p:spPr>
          <a:xfrm>
            <a:off x="0" y="136525"/>
            <a:ext cx="8001000" cy="844550"/>
          </a:xfrm>
        </p:spPr>
        <p:txBody>
          <a:bodyPr rtlCol="0">
            <a:normAutofit fontScale="90000"/>
          </a:bodyPr>
          <a:lstStyle/>
          <a:p>
            <a:pPr marL="514350" indent="-514350" algn="l" defTabSz="914400">
              <a:spcBef>
                <a:spcPct val="20000"/>
              </a:spcBef>
              <a:defRPr/>
            </a:pPr>
            <a:r>
              <a:rPr lang="en-US" sz="2800" b="1" kern="0" dirty="0" smtClean="0">
                <a:solidFill>
                  <a:srgbClr val="BFBFBF"/>
                </a:solidFill>
                <a:latin typeface="Century Gothic"/>
                <a:ea typeface="Times New Roman" pitchFamily="-110" charset="0"/>
                <a:cs typeface="Century Gothic"/>
              </a:rPr>
              <a:t>3- The </a:t>
            </a:r>
            <a:r>
              <a:rPr lang="en-US" sz="2800" b="1" kern="0" dirty="0">
                <a:solidFill>
                  <a:srgbClr val="BFBFBF"/>
                </a:solidFill>
                <a:latin typeface="Century Gothic"/>
                <a:ea typeface="Times New Roman" pitchFamily="-110" charset="0"/>
                <a:cs typeface="Century Gothic"/>
              </a:rPr>
              <a:t>Impact of  the Arab Spring on NSOs Role</a:t>
            </a:r>
            <a:r>
              <a:rPr lang="en-US" sz="2800" b="1" kern="0" dirty="0" smtClean="0">
                <a:solidFill>
                  <a:srgbClr val="BFBFBF"/>
                </a:solidFill>
                <a:latin typeface="Century Gothic"/>
                <a:ea typeface="Times New Roman" pitchFamily="-110" charset="0"/>
                <a:cs typeface="Century Gothic"/>
              </a:rPr>
              <a:t>. </a:t>
            </a:r>
            <a:r>
              <a:rPr lang="en-US" sz="1300" b="1" i="1" dirty="0" err="1">
                <a:solidFill>
                  <a:schemeClr val="bg1">
                    <a:lumMod val="75000"/>
                  </a:schemeClr>
                </a:solidFill>
                <a:latin typeface="Century Gothic"/>
                <a:ea typeface="Times New Roman" pitchFamily="-110" charset="0"/>
                <a:cs typeface="Century Gothic"/>
              </a:rPr>
              <a:t>Cont</a:t>
            </a:r>
            <a:r>
              <a:rPr lang="en-US" sz="6600" b="1" kern="0" dirty="0">
                <a:solidFill>
                  <a:schemeClr val="bg1">
                    <a:lumMod val="75000"/>
                  </a:schemeClr>
                </a:solidFill>
                <a:latin typeface="Century Gothic"/>
                <a:ea typeface="Times New Roman" pitchFamily="-110" charset="0"/>
                <a:cs typeface="Century Gothic"/>
              </a:rPr>
              <a:t> </a:t>
            </a:r>
            <a:endParaRPr lang="en-US" sz="2800" b="1" kern="0" dirty="0">
              <a:solidFill>
                <a:srgbClr val="BFBFBF"/>
              </a:solidFill>
              <a:latin typeface="Century Gothic"/>
              <a:ea typeface="Times New Roman" pitchFamily="-110" charset="0"/>
              <a:cs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250825" y="2087563"/>
            <a:ext cx="4364324" cy="3127375"/>
          </a:xfrm>
          <a:prstGeom prst="rect">
            <a:avLst/>
          </a:prstGeom>
          <a:noFill/>
          <a:ln w="9525">
            <a:noFill/>
            <a:miter lim="800000"/>
            <a:headEnd/>
            <a:tailEnd/>
          </a:ln>
        </p:spPr>
        <p:txBody>
          <a:bodyPr/>
          <a:lstStyle>
            <a:lvl1pPr indent="95250"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defTabSz="914400">
              <a:lnSpc>
                <a:spcPct val="90000"/>
              </a:lnSpc>
              <a:spcBef>
                <a:spcPct val="20000"/>
              </a:spcBef>
              <a:buClr>
                <a:schemeClr val="tx1"/>
              </a:buClr>
              <a:buFont typeface="+mj-lt"/>
              <a:buAutoNum type="alphaLcParenR" startAt="4"/>
            </a:pPr>
            <a:r>
              <a:rPr lang="en-US" sz="2400" b="1" dirty="0" smtClean="0">
                <a:solidFill>
                  <a:srgbClr val="953735"/>
                </a:solidFill>
                <a:latin typeface="Century Gothic" pitchFamily="34" charset="0"/>
                <a:ea typeface="Century Gothic" pitchFamily="34" charset="0"/>
                <a:cs typeface="Century Gothic" pitchFamily="34" charset="0"/>
              </a:rPr>
              <a:t> </a:t>
            </a:r>
            <a:r>
              <a:rPr lang="en-US" sz="2400" b="1" dirty="0" smtClean="0">
                <a:latin typeface="Century Gothic" pitchFamily="34" charset="0"/>
                <a:ea typeface="Times New Roman" pitchFamily="18" charset="0"/>
                <a:cs typeface="Century Gothic" pitchFamily="34" charset="0"/>
              </a:rPr>
              <a:t>Repression</a:t>
            </a:r>
            <a:endParaRPr lang="en-US" sz="2400" b="1" dirty="0">
              <a:latin typeface="Century Gothic" pitchFamily="34" charset="0"/>
              <a:ea typeface="Times New Roman" pitchFamily="18" charset="0"/>
              <a:cs typeface="Century Gothic" pitchFamily="34" charset="0"/>
            </a:endParaRPr>
          </a:p>
          <a:p>
            <a:pPr defTabSz="914400">
              <a:lnSpc>
                <a:spcPct val="90000"/>
              </a:lnSpc>
              <a:spcBef>
                <a:spcPct val="20000"/>
              </a:spcBef>
              <a:buClr>
                <a:schemeClr val="accent2"/>
              </a:buClr>
            </a:pPr>
            <a:r>
              <a:rPr lang="en-US" sz="2400" b="1" dirty="0" smtClean="0">
                <a:latin typeface="Century Gothic" pitchFamily="34" charset="0"/>
                <a:ea typeface="Century Gothic" pitchFamily="34" charset="0"/>
                <a:cs typeface="Century Gothic" pitchFamily="34" charset="0"/>
              </a:rPr>
              <a:t>- Provide </a:t>
            </a:r>
            <a:r>
              <a:rPr lang="en-US" sz="2400" b="1" dirty="0">
                <a:latin typeface="Century Gothic" pitchFamily="34" charset="0"/>
                <a:ea typeface="Century Gothic" pitchFamily="34" charset="0"/>
                <a:cs typeface="Century Gothic" pitchFamily="34" charset="0"/>
              </a:rPr>
              <a:t>all needed </a:t>
            </a:r>
            <a:r>
              <a:rPr lang="en-US" sz="2400" b="1" dirty="0" smtClean="0">
                <a:latin typeface="Century Gothic" pitchFamily="34" charset="0"/>
                <a:ea typeface="Century Gothic" pitchFamily="34" charset="0"/>
                <a:cs typeface="Century Gothic" pitchFamily="34" charset="0"/>
              </a:rPr>
              <a:t>data-      bases </a:t>
            </a:r>
            <a:r>
              <a:rPr lang="en-US" sz="2400" b="1" dirty="0">
                <a:latin typeface="Century Gothic" pitchFamily="34" charset="0"/>
                <a:ea typeface="Century Gothic" pitchFamily="34" charset="0"/>
                <a:cs typeface="Century Gothic" pitchFamily="34" charset="0"/>
              </a:rPr>
              <a:t>for crimes, crisis and victims </a:t>
            </a:r>
            <a:r>
              <a:rPr lang="en-US" sz="2400" b="1" dirty="0" smtClean="0">
                <a:latin typeface="Century Gothic" pitchFamily="34" charset="0"/>
                <a:ea typeface="Century Gothic" pitchFamily="34" charset="0"/>
                <a:cs typeface="Century Gothic" pitchFamily="34" charset="0"/>
              </a:rPr>
              <a:t>for national </a:t>
            </a:r>
            <a:r>
              <a:rPr lang="en-US" sz="2400" b="1" dirty="0">
                <a:latin typeface="Century Gothic" pitchFamily="34" charset="0"/>
                <a:ea typeface="Century Gothic" pitchFamily="34" charset="0"/>
                <a:cs typeface="Century Gothic" pitchFamily="34" charset="0"/>
              </a:rPr>
              <a:t>and </a:t>
            </a:r>
            <a:r>
              <a:rPr lang="en-US" sz="2400" b="1" dirty="0" smtClean="0">
                <a:latin typeface="Century Gothic" pitchFamily="34" charset="0"/>
                <a:ea typeface="Century Gothic" pitchFamily="34" charset="0"/>
                <a:cs typeface="Century Gothic" pitchFamily="34" charset="0"/>
              </a:rPr>
              <a:t>sub-national </a:t>
            </a:r>
            <a:r>
              <a:rPr lang="en-US" sz="2400" b="1" dirty="0">
                <a:latin typeface="Century Gothic" pitchFamily="34" charset="0"/>
                <a:ea typeface="Century Gothic" pitchFamily="34" charset="0"/>
                <a:cs typeface="Century Gothic" pitchFamily="34" charset="0"/>
              </a:rPr>
              <a:t>levels. </a:t>
            </a:r>
          </a:p>
          <a:p>
            <a:pPr defTabSz="914400">
              <a:lnSpc>
                <a:spcPct val="90000"/>
              </a:lnSpc>
              <a:spcBef>
                <a:spcPct val="20000"/>
              </a:spcBef>
              <a:buClr>
                <a:schemeClr val="accent2"/>
              </a:buClr>
            </a:pP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r>
            <a:br>
              <a:rPr lang="en-US" sz="2000" b="1" dirty="0">
                <a:latin typeface="Century Gothic" pitchFamily="34" charset="0"/>
                <a:ea typeface="Century Gothic" pitchFamily="34" charset="0"/>
                <a:cs typeface="Century Gothic" pitchFamily="34" charset="0"/>
              </a:rPr>
            </a:br>
            <a:r>
              <a:rPr lang="en-US" sz="2000" b="1" dirty="0">
                <a:latin typeface="Century Gothic" pitchFamily="34" charset="0"/>
                <a:ea typeface="Century Gothic" pitchFamily="34" charset="0"/>
                <a:cs typeface="Century Gothic" pitchFamily="34" charset="0"/>
              </a:rPr>
              <a:t>      </a:t>
            </a:r>
          </a:p>
        </p:txBody>
      </p:sp>
      <p:pic>
        <p:nvPicPr>
          <p:cNvPr id="25602" name="Picture 2"/>
          <p:cNvPicPr>
            <a:picLocks noChangeAspect="1" noChangeArrowheads="1"/>
          </p:cNvPicPr>
          <p:nvPr/>
        </p:nvPicPr>
        <p:blipFill>
          <a:blip r:embed="rId2"/>
          <a:srcRect/>
          <a:stretch>
            <a:fillRect/>
          </a:stretch>
        </p:blipFill>
        <p:spPr bwMode="auto">
          <a:xfrm>
            <a:off x="4615149" y="2087563"/>
            <a:ext cx="4114800" cy="3460851"/>
          </a:xfrm>
          <a:prstGeom prst="rect">
            <a:avLst/>
          </a:prstGeom>
          <a:noFill/>
          <a:ln w="9525">
            <a:noFill/>
            <a:miter lim="800000"/>
            <a:headEnd/>
            <a:tailEnd/>
          </a:ln>
          <a:effectLst>
            <a:reflection stA="22000" endPos="41000" dir="5400000" sy="-100000" algn="bl" rotWithShape="0"/>
          </a:effectLst>
        </p:spPr>
      </p:pic>
      <p:sp>
        <p:nvSpPr>
          <p:cNvPr id="8" name="Rectangle 7"/>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9" name="Rectangle 4"/>
          <p:cNvSpPr>
            <a:spLocks noGrp="1" noChangeArrowheads="1"/>
          </p:cNvSpPr>
          <p:nvPr>
            <p:ph type="title"/>
          </p:nvPr>
        </p:nvSpPr>
        <p:spPr>
          <a:xfrm>
            <a:off x="0" y="154297"/>
            <a:ext cx="8001000" cy="844550"/>
          </a:xfrm>
        </p:spPr>
        <p:txBody>
          <a:bodyPr rtlCol="0">
            <a:normAutofit fontScale="90000"/>
          </a:bodyPr>
          <a:lstStyle/>
          <a:p>
            <a:pPr marL="514350" indent="-514350" algn="l" defTabSz="914400">
              <a:spcBef>
                <a:spcPct val="20000"/>
              </a:spcBef>
              <a:defRPr/>
            </a:pPr>
            <a:r>
              <a:rPr lang="en-US" sz="2800" b="1" kern="0" dirty="0" smtClean="0">
                <a:solidFill>
                  <a:srgbClr val="BFBFBF"/>
                </a:solidFill>
                <a:latin typeface="Century Gothic"/>
                <a:ea typeface="Times New Roman" pitchFamily="-110" charset="0"/>
                <a:cs typeface="Century Gothic"/>
              </a:rPr>
              <a:t>3- The </a:t>
            </a:r>
            <a:r>
              <a:rPr lang="en-US" sz="2800" b="1" kern="0" dirty="0">
                <a:solidFill>
                  <a:srgbClr val="BFBFBF"/>
                </a:solidFill>
                <a:latin typeface="Century Gothic"/>
                <a:ea typeface="Times New Roman" pitchFamily="-110" charset="0"/>
                <a:cs typeface="Century Gothic"/>
              </a:rPr>
              <a:t>Impact of  the Arab Spring on NSOs Role</a:t>
            </a:r>
            <a:r>
              <a:rPr lang="en-US" sz="2800" b="1" kern="0" dirty="0" smtClean="0">
                <a:solidFill>
                  <a:srgbClr val="BFBFBF"/>
                </a:solidFill>
                <a:latin typeface="Century Gothic"/>
                <a:ea typeface="Times New Roman" pitchFamily="-110" charset="0"/>
                <a:cs typeface="Century Gothic"/>
              </a:rPr>
              <a:t>. </a:t>
            </a:r>
            <a:r>
              <a:rPr lang="en-US" sz="1300" b="1" i="1" dirty="0" err="1">
                <a:solidFill>
                  <a:schemeClr val="bg1">
                    <a:lumMod val="75000"/>
                  </a:schemeClr>
                </a:solidFill>
                <a:latin typeface="Century Gothic"/>
                <a:ea typeface="Times New Roman" pitchFamily="-110" charset="0"/>
                <a:cs typeface="Century Gothic"/>
              </a:rPr>
              <a:t>Cont</a:t>
            </a:r>
            <a:r>
              <a:rPr lang="en-US" sz="6600" b="1" kern="0" dirty="0">
                <a:solidFill>
                  <a:schemeClr val="bg1">
                    <a:lumMod val="75000"/>
                  </a:schemeClr>
                </a:solidFill>
                <a:latin typeface="Century Gothic"/>
                <a:ea typeface="Times New Roman" pitchFamily="-110" charset="0"/>
                <a:cs typeface="Century Gothic"/>
              </a:rPr>
              <a:t> </a:t>
            </a:r>
            <a:endParaRPr lang="en-US" sz="2800" b="1" kern="0" dirty="0">
              <a:solidFill>
                <a:srgbClr val="BFBFBF"/>
              </a:solidFill>
              <a:latin typeface="Century Gothic"/>
              <a:ea typeface="Times New Roman" pitchFamily="-110" charset="0"/>
              <a:cs typeface="Century Gothic"/>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0" y="0"/>
            <a:ext cx="8001000" cy="1216025"/>
          </a:xfrm>
        </p:spPr>
        <p:txBody>
          <a:bodyPr rtlCol="0">
            <a:normAutofit/>
          </a:bodyPr>
          <a:lstStyle/>
          <a:p>
            <a:pPr marL="514350" indent="-514350" defTabSz="914400">
              <a:spcBef>
                <a:spcPct val="20000"/>
              </a:spcBef>
              <a:defRPr/>
            </a:pPr>
            <a:r>
              <a:rPr lang="en-US" sz="3800" b="1" kern="0" dirty="0" smtClean="0">
                <a:latin typeface="Century Gothic"/>
                <a:ea typeface="Times New Roman" pitchFamily="-110" charset="0"/>
                <a:cs typeface="Century Gothic"/>
              </a:rPr>
              <a:t>4- CAPMAS </a:t>
            </a:r>
            <a:r>
              <a:rPr lang="en-US" sz="3800" b="1" kern="0" dirty="0">
                <a:latin typeface="Century Gothic"/>
                <a:ea typeface="Times New Roman" pitchFamily="-110" charset="0"/>
                <a:cs typeface="Century Gothic"/>
              </a:rPr>
              <a:t>and the Arab Spring </a:t>
            </a:r>
          </a:p>
        </p:txBody>
      </p:sp>
      <p:sp>
        <p:nvSpPr>
          <p:cNvPr id="7" name="Rectangle 6"/>
          <p:cNvSpPr>
            <a:spLocks noGrp="1" noChangeArrowheads="1"/>
          </p:cNvSpPr>
          <p:nvPr/>
        </p:nvSpPr>
        <p:spPr bwMode="auto">
          <a:xfrm>
            <a:off x="397506" y="1340768"/>
            <a:ext cx="8229600" cy="5256584"/>
          </a:xfrm>
          <a:prstGeom prst="rect">
            <a:avLst/>
          </a:prstGeom>
          <a:noFill/>
          <a:ln w="9525">
            <a:noFill/>
            <a:miter lim="800000"/>
            <a:headEnd/>
            <a:tailEnd/>
          </a:ln>
          <a:effectLst>
            <a:reflection endPos="0" dir="5400000" sy="-100000" algn="bl" rotWithShape="0"/>
          </a:effectLst>
        </p:spPr>
        <p:txBody>
          <a:bodyPr/>
          <a:lstStyle>
            <a:lvl1pPr marL="469900" indent="-469900" algn="l" rtl="0" eaLnBrk="0" fontAlgn="base" hangingPunct="0">
              <a:spcBef>
                <a:spcPct val="20000"/>
              </a:spcBef>
              <a:spcAft>
                <a:spcPct val="0"/>
              </a:spcAft>
              <a:buClr>
                <a:schemeClr val="accent2"/>
              </a:buClr>
              <a:buFont typeface="Wingdings" pitchFamily="-110" charset="2"/>
              <a:buChar char="o"/>
              <a:defRPr sz="3000">
                <a:solidFill>
                  <a:schemeClr val="tx1"/>
                </a:solidFill>
                <a:latin typeface="+mn-lt"/>
                <a:ea typeface="Arial" pitchFamily="-110" charset="0"/>
                <a:cs typeface="+mn-cs"/>
              </a:defRPr>
            </a:lvl1pPr>
            <a:lvl2pPr marL="908050" indent="-436563" algn="l" rtl="0" eaLnBrk="0" fontAlgn="base" hangingPunct="0">
              <a:spcBef>
                <a:spcPct val="20000"/>
              </a:spcBef>
              <a:spcAft>
                <a:spcPct val="0"/>
              </a:spcAft>
              <a:buClr>
                <a:schemeClr val="accent2"/>
              </a:buClr>
              <a:buFont typeface="Wingdings" pitchFamily="-110" charset="2"/>
              <a:buChar char="n"/>
              <a:defRPr sz="2600">
                <a:solidFill>
                  <a:schemeClr val="tx1"/>
                </a:solidFill>
                <a:latin typeface="+mn-lt"/>
                <a:ea typeface="Arial" pitchFamily="-110" charset="0"/>
                <a:cs typeface="+mn-cs"/>
              </a:defRPr>
            </a:lvl2pPr>
            <a:lvl3pPr marL="1304925" indent="-395288" algn="l" rtl="0" eaLnBrk="0" fontAlgn="base" hangingPunct="0">
              <a:spcBef>
                <a:spcPct val="20000"/>
              </a:spcBef>
              <a:spcAft>
                <a:spcPct val="0"/>
              </a:spcAft>
              <a:buClr>
                <a:schemeClr val="accent2"/>
              </a:buClr>
              <a:buFont typeface="Wingdings" pitchFamily="-110" charset="2"/>
              <a:buChar char="o"/>
              <a:defRPr sz="2300">
                <a:solidFill>
                  <a:schemeClr val="tx1"/>
                </a:solidFill>
                <a:latin typeface="+mn-lt"/>
                <a:ea typeface="Arial" pitchFamily="-110" charset="0"/>
                <a:cs typeface="+mn-cs"/>
              </a:defRPr>
            </a:lvl3pPr>
            <a:lvl4pPr marL="1693863" indent="-387350" algn="l" rtl="0" eaLnBrk="0" fontAlgn="base" hangingPunct="0">
              <a:spcBef>
                <a:spcPct val="20000"/>
              </a:spcBef>
              <a:spcAft>
                <a:spcPct val="0"/>
              </a:spcAft>
              <a:buClr>
                <a:schemeClr val="accent2"/>
              </a:buClr>
              <a:buFont typeface="Wingdings" pitchFamily="-110" charset="2"/>
              <a:buChar char="n"/>
              <a:defRPr sz="2000">
                <a:solidFill>
                  <a:schemeClr val="tx1"/>
                </a:solidFill>
                <a:latin typeface="+mn-lt"/>
                <a:ea typeface="Arial" pitchFamily="-110" charset="0"/>
                <a:cs typeface="+mn-cs"/>
              </a:defRPr>
            </a:lvl4pPr>
            <a:lvl5pPr marL="2093913" indent="-398463" algn="l" rtl="0" eaLnBrk="0" fontAlgn="base" hangingPunct="0">
              <a:spcBef>
                <a:spcPct val="25000"/>
              </a:spcBef>
              <a:spcAft>
                <a:spcPct val="0"/>
              </a:spcAft>
              <a:buClr>
                <a:schemeClr val="accent2"/>
              </a:buClr>
              <a:buFont typeface="Wingdings" pitchFamily="-110" charset="2"/>
              <a:buChar char="§"/>
              <a:defRPr sz="2000">
                <a:solidFill>
                  <a:schemeClr val="tx1"/>
                </a:solidFill>
                <a:latin typeface="+mn-lt"/>
                <a:ea typeface="Arial" pitchFamily="-110" charset="0"/>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marL="363538" indent="-269875" algn="just" eaLnBrk="1" hangingPunct="1">
              <a:spcBef>
                <a:spcPct val="0"/>
              </a:spcBef>
              <a:buFont typeface="Wingdings" pitchFamily="-110" charset="2"/>
              <a:buNone/>
              <a:defRPr/>
            </a:pPr>
            <a:r>
              <a:rPr lang="en-US" sz="2400" b="1" i="1" dirty="0">
                <a:latin typeface="Century Gothic"/>
                <a:ea typeface="Times New Roman" pitchFamily="-110" charset="0"/>
                <a:cs typeface="Century Gothic"/>
              </a:rPr>
              <a:t>CAPMAS</a:t>
            </a:r>
            <a:r>
              <a:rPr lang="en-US" sz="2400" b="1" dirty="0">
                <a:latin typeface="Century Gothic"/>
                <a:ea typeface="Times New Roman" pitchFamily="-110" charset="0"/>
                <a:cs typeface="Century Gothic"/>
              </a:rPr>
              <a:t> played important role during the Egyptian Revolution especially</a:t>
            </a:r>
            <a:r>
              <a:rPr lang="en-US" sz="2400" b="1" dirty="0" smtClean="0">
                <a:latin typeface="Century Gothic"/>
                <a:ea typeface="Times New Roman" pitchFamily="-110" charset="0"/>
                <a:cs typeface="Century Gothic"/>
              </a:rPr>
              <a:t> on mobilization </a:t>
            </a:r>
            <a:r>
              <a:rPr lang="en-US" sz="2400" b="1" dirty="0">
                <a:latin typeface="Century Gothic"/>
                <a:ea typeface="Times New Roman" pitchFamily="-110" charset="0"/>
                <a:cs typeface="Century Gothic"/>
              </a:rPr>
              <a:t>&amp; crises management </a:t>
            </a:r>
            <a:r>
              <a:rPr lang="en-US" sz="2400" b="1" dirty="0" smtClean="0">
                <a:latin typeface="Century Gothic"/>
                <a:ea typeface="Times New Roman" pitchFamily="-110" charset="0"/>
                <a:cs typeface="Century Gothic"/>
              </a:rPr>
              <a:t>:</a:t>
            </a:r>
          </a:p>
          <a:p>
            <a:pPr marL="363538" indent="-269875" algn="just" eaLnBrk="1" hangingPunct="1">
              <a:spcBef>
                <a:spcPct val="0"/>
              </a:spcBef>
              <a:buFont typeface="Wingdings" pitchFamily="-110" charset="2"/>
              <a:buNone/>
              <a:defRPr/>
            </a:pPr>
            <a:endParaRPr lang="en-US" sz="1400" b="1" dirty="0" smtClean="0">
              <a:latin typeface="Century Gothic"/>
              <a:ea typeface="Times New Roman" pitchFamily="-110" charset="0"/>
              <a:cs typeface="Century Gothic"/>
            </a:endParaRPr>
          </a:p>
          <a:p>
            <a:pPr marL="550862" indent="-457200" algn="just" eaLnBrk="1" hangingPunct="1">
              <a:spcBef>
                <a:spcPct val="0"/>
              </a:spcBef>
              <a:buClrTx/>
              <a:buFont typeface="Wingdings" pitchFamily="2" charset="2"/>
              <a:buChar char="ü"/>
              <a:defRPr/>
            </a:pPr>
            <a:r>
              <a:rPr lang="en-US" sz="2000" b="1" dirty="0" smtClean="0">
                <a:latin typeface="Century Gothic"/>
                <a:ea typeface="Times New Roman" pitchFamily="-110" charset="0"/>
                <a:cs typeface="Century Gothic"/>
              </a:rPr>
              <a:t>Design and calculate special and quick indicators to measure the lag at the main economic sectors to shed light on economic losses. </a:t>
            </a:r>
          </a:p>
          <a:p>
            <a:pPr marL="550862" indent="-457200" algn="just" eaLnBrk="1" hangingPunct="1">
              <a:spcBef>
                <a:spcPct val="0"/>
              </a:spcBef>
              <a:buAutoNum type="arabicPeriod"/>
              <a:defRPr/>
            </a:pPr>
            <a:endParaRPr lang="en-US" sz="2000" b="1" dirty="0" smtClean="0">
              <a:latin typeface="Century Gothic"/>
              <a:ea typeface="Times New Roman" pitchFamily="-110" charset="0"/>
              <a:cs typeface="Century Gothic"/>
            </a:endParaRPr>
          </a:p>
          <a:p>
            <a:pPr marL="550862" indent="-457200" algn="just" eaLnBrk="1" hangingPunct="1">
              <a:spcBef>
                <a:spcPct val="0"/>
              </a:spcBef>
              <a:buClrTx/>
              <a:buFont typeface="Wingdings" pitchFamily="2" charset="2"/>
              <a:buChar char="ü"/>
              <a:defRPr/>
            </a:pPr>
            <a:r>
              <a:rPr lang="en-US" sz="2000" b="1" dirty="0" smtClean="0">
                <a:latin typeface="Century Gothic"/>
                <a:ea typeface="Times New Roman" pitchFamily="-110" charset="0"/>
                <a:cs typeface="Century Gothic"/>
              </a:rPr>
              <a:t>Provided </a:t>
            </a:r>
            <a:r>
              <a:rPr lang="en-US" sz="2000" b="1" dirty="0">
                <a:latin typeface="Century Gothic"/>
                <a:ea typeface="Times New Roman" pitchFamily="-110" charset="0"/>
                <a:cs typeface="Century Gothic"/>
              </a:rPr>
              <a:t>data about the level and trend of strategic commodities and fuel’s reserves</a:t>
            </a:r>
            <a:r>
              <a:rPr lang="en-US" sz="2000" b="1" dirty="0" smtClean="0">
                <a:latin typeface="Century Gothic"/>
                <a:ea typeface="Times New Roman" pitchFamily="-110" charset="0"/>
                <a:cs typeface="Century Gothic"/>
              </a:rPr>
              <a:t>.</a:t>
            </a:r>
          </a:p>
          <a:p>
            <a:pPr marL="550862" indent="-457200" algn="just" eaLnBrk="1" hangingPunct="1">
              <a:spcBef>
                <a:spcPct val="0"/>
              </a:spcBef>
              <a:buNone/>
              <a:defRPr/>
            </a:pPr>
            <a:endParaRPr lang="en-US" sz="2000" b="1" dirty="0" smtClean="0">
              <a:latin typeface="Century Gothic"/>
              <a:ea typeface="Times New Roman" pitchFamily="-110" charset="0"/>
              <a:cs typeface="Century Gothic"/>
            </a:endParaRPr>
          </a:p>
          <a:p>
            <a:pPr marL="550863" indent="-457200" algn="just" eaLnBrk="1" hangingPunct="1">
              <a:spcBef>
                <a:spcPct val="0"/>
              </a:spcBef>
              <a:buFont typeface="Wingdings" pitchFamily="-110" charset="2"/>
              <a:buAutoNum type="arabicPeriod"/>
              <a:defRPr/>
            </a:pPr>
            <a:endParaRPr lang="en-US" sz="900" b="1" dirty="0">
              <a:latin typeface="Century Gothic"/>
              <a:ea typeface="Times New Roman" pitchFamily="-110" charset="0"/>
              <a:cs typeface="Century Gothic"/>
            </a:endParaRPr>
          </a:p>
          <a:p>
            <a:pPr marL="450850" indent="-357188" algn="just" eaLnBrk="1" hangingPunct="1">
              <a:spcBef>
                <a:spcPct val="0"/>
              </a:spcBef>
              <a:buClrTx/>
              <a:buFont typeface="Wingdings" pitchFamily="2" charset="2"/>
              <a:buChar char="ü"/>
              <a:defRPr/>
            </a:pPr>
            <a:r>
              <a:rPr lang="en-US" sz="2000" b="1" dirty="0" smtClean="0">
                <a:latin typeface="Century Gothic"/>
                <a:ea typeface="Times New Roman" pitchFamily="-110" charset="0"/>
                <a:cs typeface="Century Gothic"/>
              </a:rPr>
              <a:t>Mobilize means </a:t>
            </a:r>
            <a:r>
              <a:rPr lang="en-US" sz="2000" b="1" dirty="0">
                <a:latin typeface="Century Gothic"/>
                <a:ea typeface="Times New Roman" pitchFamily="-110" charset="0"/>
                <a:cs typeface="Century Gothic"/>
              </a:rPr>
              <a:t>of transportation to distribute </a:t>
            </a:r>
            <a:r>
              <a:rPr lang="en-US" sz="2000" b="1" dirty="0" smtClean="0">
                <a:latin typeface="Century Gothic"/>
                <a:ea typeface="Times New Roman" pitchFamily="-110" charset="0"/>
                <a:cs typeface="Century Gothic"/>
              </a:rPr>
              <a:t>strategic, essential </a:t>
            </a:r>
            <a:r>
              <a:rPr lang="en-US" sz="2000" b="1" dirty="0">
                <a:latin typeface="Century Gothic"/>
                <a:ea typeface="Times New Roman" pitchFamily="-110" charset="0"/>
                <a:cs typeface="Century Gothic"/>
              </a:rPr>
              <a:t>goods from </a:t>
            </a:r>
            <a:r>
              <a:rPr lang="en-US" sz="2000" b="1" dirty="0" smtClean="0">
                <a:latin typeface="Century Gothic"/>
                <a:ea typeface="Times New Roman" pitchFamily="-110" charset="0"/>
                <a:cs typeface="Century Gothic"/>
              </a:rPr>
              <a:t>ports, across the </a:t>
            </a:r>
            <a:r>
              <a:rPr lang="en-US" sz="2000" b="1" dirty="0">
                <a:latin typeface="Century Gothic"/>
                <a:ea typeface="Times New Roman" pitchFamily="-110" charset="0"/>
                <a:cs typeface="Century Gothic"/>
              </a:rPr>
              <a:t>country during the </a:t>
            </a:r>
            <a:r>
              <a:rPr lang="en-US" sz="2000" b="1" dirty="0" smtClean="0">
                <a:latin typeface="Century Gothic"/>
                <a:ea typeface="Times New Roman" pitchFamily="-110" charset="0"/>
                <a:cs typeface="Century Gothic"/>
              </a:rPr>
              <a:t>curfew and the first weeks of the revolution.</a:t>
            </a:r>
          </a:p>
          <a:p>
            <a:pPr marL="531813" indent="-438150" algn="just" eaLnBrk="1" hangingPunct="1">
              <a:spcBef>
                <a:spcPct val="0"/>
              </a:spcBef>
              <a:buFont typeface="Wingdings" pitchFamily="-110" charset="2"/>
              <a:buNone/>
              <a:defRPr/>
            </a:pPr>
            <a:endParaRPr lang="en-US" sz="2000" b="1" dirty="0">
              <a:latin typeface="Century Gothic"/>
              <a:ea typeface="Times New Roman" pitchFamily="-110" charset="0"/>
              <a:cs typeface="Century Gothic"/>
            </a:endParaRPr>
          </a:p>
        </p:txBody>
      </p:sp>
      <p:sp>
        <p:nvSpPr>
          <p:cNvPr id="4" name="Rectangle 3"/>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381000" y="39688"/>
            <a:ext cx="8001000" cy="1216025"/>
          </a:xfrm>
        </p:spPr>
        <p:txBody>
          <a:bodyPr rtlCol="0">
            <a:normAutofit/>
          </a:bodyPr>
          <a:lstStyle/>
          <a:p>
            <a:pPr marL="514350" indent="-514350" defTabSz="914400">
              <a:spcBef>
                <a:spcPct val="20000"/>
              </a:spcBef>
              <a:defRPr/>
            </a:pPr>
            <a:r>
              <a:rPr lang="en-US" sz="3600" b="1" kern="0" dirty="0" smtClean="0">
                <a:latin typeface="Century Gothic"/>
                <a:ea typeface="Times New Roman" pitchFamily="-110" charset="0"/>
                <a:cs typeface="Century Gothic"/>
              </a:rPr>
              <a:t>5- Looking Ahead</a:t>
            </a:r>
            <a:endParaRPr lang="en-US" sz="3600" b="1" kern="0" dirty="0">
              <a:latin typeface="Century Gothic"/>
              <a:ea typeface="Times New Roman" pitchFamily="-110" charset="0"/>
              <a:cs typeface="Century Gothic"/>
            </a:endParaRPr>
          </a:p>
        </p:txBody>
      </p:sp>
      <p:sp>
        <p:nvSpPr>
          <p:cNvPr id="4" name="Rectangle 3"/>
          <p:cNvSpPr>
            <a:spLocks noGrp="1" noChangeArrowheads="1"/>
          </p:cNvSpPr>
          <p:nvPr/>
        </p:nvSpPr>
        <p:spPr bwMode="auto">
          <a:xfrm>
            <a:off x="381000" y="1628800"/>
            <a:ext cx="8439472" cy="5040559"/>
          </a:xfrm>
          <a:prstGeom prst="rect">
            <a:avLst/>
          </a:prstGeom>
          <a:noFill/>
          <a:ln w="9525">
            <a:noFill/>
            <a:miter lim="800000"/>
            <a:headEnd/>
            <a:tailEnd/>
          </a:ln>
          <a:effectLst>
            <a:reflection endPos="0" dir="5400000" sy="-100000" algn="bl" rotWithShape="0"/>
          </a:effectLst>
        </p:spPr>
        <p:txBody>
          <a:bodyPr/>
          <a:lstStyle>
            <a:lvl1pPr marL="469900" indent="-469900" algn="l" rtl="0" eaLnBrk="0" fontAlgn="base" hangingPunct="0">
              <a:spcBef>
                <a:spcPct val="20000"/>
              </a:spcBef>
              <a:spcAft>
                <a:spcPct val="0"/>
              </a:spcAft>
              <a:buClr>
                <a:schemeClr val="accent2"/>
              </a:buClr>
              <a:buFont typeface="Wingdings" pitchFamily="-110" charset="2"/>
              <a:buChar char="o"/>
              <a:defRPr sz="3000">
                <a:solidFill>
                  <a:schemeClr val="tx1"/>
                </a:solidFill>
                <a:latin typeface="+mn-lt"/>
                <a:ea typeface="Arial" pitchFamily="-110" charset="0"/>
                <a:cs typeface="+mn-cs"/>
              </a:defRPr>
            </a:lvl1pPr>
            <a:lvl2pPr marL="908050" indent="-436563" algn="l" rtl="0" eaLnBrk="0" fontAlgn="base" hangingPunct="0">
              <a:spcBef>
                <a:spcPct val="20000"/>
              </a:spcBef>
              <a:spcAft>
                <a:spcPct val="0"/>
              </a:spcAft>
              <a:buClr>
                <a:schemeClr val="accent2"/>
              </a:buClr>
              <a:buFont typeface="Wingdings" pitchFamily="-110" charset="2"/>
              <a:buChar char="n"/>
              <a:defRPr sz="2600">
                <a:solidFill>
                  <a:schemeClr val="tx1"/>
                </a:solidFill>
                <a:latin typeface="+mn-lt"/>
                <a:ea typeface="Arial" pitchFamily="-110" charset="0"/>
                <a:cs typeface="+mn-cs"/>
              </a:defRPr>
            </a:lvl2pPr>
            <a:lvl3pPr marL="1304925" indent="-395288" algn="l" rtl="0" eaLnBrk="0" fontAlgn="base" hangingPunct="0">
              <a:spcBef>
                <a:spcPct val="20000"/>
              </a:spcBef>
              <a:spcAft>
                <a:spcPct val="0"/>
              </a:spcAft>
              <a:buClr>
                <a:schemeClr val="accent2"/>
              </a:buClr>
              <a:buFont typeface="Wingdings" pitchFamily="-110" charset="2"/>
              <a:buChar char="o"/>
              <a:defRPr sz="2300">
                <a:solidFill>
                  <a:schemeClr val="tx1"/>
                </a:solidFill>
                <a:latin typeface="+mn-lt"/>
                <a:ea typeface="Arial" pitchFamily="-110" charset="0"/>
                <a:cs typeface="+mn-cs"/>
              </a:defRPr>
            </a:lvl3pPr>
            <a:lvl4pPr marL="1693863" indent="-387350" algn="l" rtl="0" eaLnBrk="0" fontAlgn="base" hangingPunct="0">
              <a:spcBef>
                <a:spcPct val="20000"/>
              </a:spcBef>
              <a:spcAft>
                <a:spcPct val="0"/>
              </a:spcAft>
              <a:buClr>
                <a:schemeClr val="accent2"/>
              </a:buClr>
              <a:buFont typeface="Wingdings" pitchFamily="-110" charset="2"/>
              <a:buChar char="n"/>
              <a:defRPr sz="2000">
                <a:solidFill>
                  <a:schemeClr val="tx1"/>
                </a:solidFill>
                <a:latin typeface="+mn-lt"/>
                <a:ea typeface="Arial" pitchFamily="-110" charset="0"/>
                <a:cs typeface="+mn-cs"/>
              </a:defRPr>
            </a:lvl4pPr>
            <a:lvl5pPr marL="2093913" indent="-398463" algn="l" rtl="0" eaLnBrk="0" fontAlgn="base" hangingPunct="0">
              <a:spcBef>
                <a:spcPct val="25000"/>
              </a:spcBef>
              <a:spcAft>
                <a:spcPct val="0"/>
              </a:spcAft>
              <a:buClr>
                <a:schemeClr val="accent2"/>
              </a:buClr>
              <a:buFont typeface="Wingdings" pitchFamily="-110" charset="2"/>
              <a:buChar char="§"/>
              <a:defRPr sz="2000">
                <a:solidFill>
                  <a:schemeClr val="tx1"/>
                </a:solidFill>
                <a:latin typeface="+mn-lt"/>
                <a:ea typeface="Arial" pitchFamily="-110" charset="0"/>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marL="571500" indent="-571500">
              <a:lnSpc>
                <a:spcPct val="90000"/>
              </a:lnSpc>
              <a:buClrTx/>
              <a:defRPr/>
            </a:pPr>
            <a:r>
              <a:rPr lang="en-US" sz="2400" b="1" dirty="0" smtClean="0">
                <a:latin typeface="Century Gothic"/>
                <a:ea typeface="Times New Roman" pitchFamily="-110" charset="0"/>
                <a:cs typeface="Century Gothic"/>
              </a:rPr>
              <a:t>Adopt an integrated system for monitoring and evaluation.</a:t>
            </a:r>
          </a:p>
          <a:p>
            <a:pPr marL="0" indent="0">
              <a:lnSpc>
                <a:spcPct val="90000"/>
              </a:lnSpc>
              <a:buFont typeface="Wingdings" pitchFamily="-110" charset="2"/>
              <a:buNone/>
              <a:defRPr/>
            </a:pPr>
            <a:endParaRPr lang="en-US" sz="900" b="1" dirty="0" smtClean="0">
              <a:latin typeface="Century Gothic"/>
              <a:ea typeface="Times New Roman" pitchFamily="-110" charset="0"/>
              <a:cs typeface="Century Gothic"/>
            </a:endParaRPr>
          </a:p>
          <a:p>
            <a:pPr marL="571500" indent="-571500">
              <a:lnSpc>
                <a:spcPct val="90000"/>
              </a:lnSpc>
              <a:buClrTx/>
              <a:defRPr/>
            </a:pPr>
            <a:r>
              <a:rPr lang="en-US" sz="2400" b="1" dirty="0" smtClean="0">
                <a:latin typeface="Century Gothic"/>
                <a:ea typeface="Times New Roman" pitchFamily="-110" charset="0"/>
                <a:cs typeface="Century Gothic"/>
              </a:rPr>
              <a:t>Enhancing statistical culture, which  plays an important role in bringing the government closer to its citizens and in strengthening the fundamental values of democracy.</a:t>
            </a:r>
          </a:p>
          <a:p>
            <a:pPr marL="0" indent="0">
              <a:lnSpc>
                <a:spcPct val="90000"/>
              </a:lnSpc>
              <a:buFont typeface="Wingdings" pitchFamily="-110" charset="2"/>
              <a:buNone/>
              <a:defRPr/>
            </a:pPr>
            <a:endParaRPr lang="en-US" sz="2400" b="1" dirty="0">
              <a:latin typeface="Century Gothic"/>
              <a:ea typeface="Times New Roman" pitchFamily="-110" charset="0"/>
              <a:cs typeface="Century Gothic"/>
            </a:endParaRPr>
          </a:p>
          <a:p>
            <a:pPr marL="571500" indent="-571500">
              <a:lnSpc>
                <a:spcPct val="90000"/>
              </a:lnSpc>
              <a:buClrTx/>
              <a:defRPr/>
            </a:pPr>
            <a:r>
              <a:rPr lang="en-US" sz="2400" b="1" dirty="0">
                <a:latin typeface="Century Gothic"/>
                <a:ea typeface="Times New Roman" pitchFamily="-110" charset="0"/>
                <a:cs typeface="Century Gothic"/>
              </a:rPr>
              <a:t>Create databases</a:t>
            </a:r>
            <a:r>
              <a:rPr lang="en-US" sz="2400" b="1" dirty="0" smtClean="0">
                <a:latin typeface="Century Gothic"/>
                <a:ea typeface="Times New Roman" pitchFamily="-110" charset="0"/>
                <a:cs typeface="Century Gothic"/>
              </a:rPr>
              <a:t> for </a:t>
            </a:r>
            <a:r>
              <a:rPr lang="en-US" sz="2400" b="1" dirty="0">
                <a:latin typeface="Century Gothic"/>
                <a:ea typeface="Times New Roman" pitchFamily="-110" charset="0"/>
                <a:cs typeface="Century Gothic"/>
              </a:rPr>
              <a:t>democracy, human rights and good governance</a:t>
            </a:r>
            <a:r>
              <a:rPr lang="en-US" sz="2400" b="1" dirty="0" smtClean="0">
                <a:latin typeface="Century Gothic"/>
                <a:ea typeface="Times New Roman" pitchFamily="-110" charset="0"/>
                <a:cs typeface="Century Gothic"/>
              </a:rPr>
              <a:t> modules .</a:t>
            </a:r>
          </a:p>
          <a:p>
            <a:pPr marL="0" indent="0">
              <a:lnSpc>
                <a:spcPct val="90000"/>
              </a:lnSpc>
              <a:buClrTx/>
              <a:buFont typeface="Wingdings" pitchFamily="-110" charset="2"/>
              <a:buNone/>
              <a:defRPr/>
            </a:pPr>
            <a:endParaRPr lang="en-US" sz="900" b="1" dirty="0" smtClean="0">
              <a:latin typeface="Century Gothic"/>
              <a:ea typeface="Times New Roman" pitchFamily="-110" charset="0"/>
              <a:cs typeface="Century Gothic"/>
            </a:endParaRPr>
          </a:p>
          <a:p>
            <a:pPr marL="571500" indent="-571500">
              <a:lnSpc>
                <a:spcPct val="90000"/>
              </a:lnSpc>
              <a:buClrTx/>
              <a:defRPr/>
            </a:pPr>
            <a:r>
              <a:rPr lang="en-US" sz="2400" b="1" dirty="0">
                <a:latin typeface="Century Gothic"/>
                <a:ea typeface="Times New Roman" pitchFamily="-110" charset="0"/>
                <a:cs typeface="Century Gothic"/>
              </a:rPr>
              <a:t>Institutional reform of the statistical system</a:t>
            </a:r>
            <a:r>
              <a:rPr lang="en-US" sz="2400" b="1" dirty="0" smtClean="0">
                <a:latin typeface="Century Gothic"/>
                <a:ea typeface="Times New Roman" pitchFamily="-110" charset="0"/>
                <a:cs typeface="Century Gothic"/>
              </a:rPr>
              <a:t>.</a:t>
            </a:r>
          </a:p>
          <a:p>
            <a:pPr marL="0" indent="0">
              <a:lnSpc>
                <a:spcPct val="90000"/>
              </a:lnSpc>
              <a:buFont typeface="Wingdings" pitchFamily="-110" charset="2"/>
              <a:buNone/>
              <a:defRPr/>
            </a:pPr>
            <a:endParaRPr lang="en-US" sz="900" b="1" dirty="0">
              <a:latin typeface="Century Gothic"/>
              <a:ea typeface="Times New Roman" pitchFamily="-110" charset="0"/>
              <a:cs typeface="Century Gothic"/>
            </a:endParaRPr>
          </a:p>
          <a:p>
            <a:pPr marL="571500" indent="-571500">
              <a:lnSpc>
                <a:spcPct val="90000"/>
              </a:lnSpc>
              <a:buClrTx/>
              <a:defRPr/>
            </a:pPr>
            <a:r>
              <a:rPr lang="en-US" sz="2400" b="1" dirty="0">
                <a:latin typeface="Century Gothic"/>
                <a:ea typeface="Times New Roman" pitchFamily="-110" charset="0"/>
                <a:cs typeface="Century Gothic"/>
              </a:rPr>
              <a:t>Strengthen </a:t>
            </a:r>
            <a:r>
              <a:rPr lang="en-US" sz="2400" b="1" dirty="0" err="1">
                <a:latin typeface="Century Gothic"/>
                <a:ea typeface="Times New Roman" pitchFamily="-110" charset="0"/>
                <a:cs typeface="Century Gothic"/>
              </a:rPr>
              <a:t>NSOs</a:t>
            </a:r>
            <a:r>
              <a:rPr lang="en-US" sz="2400" b="1" dirty="0">
                <a:latin typeface="Century Gothic"/>
                <a:ea typeface="Times New Roman" pitchFamily="-110" charset="0"/>
                <a:cs typeface="Century Gothic"/>
              </a:rPr>
              <a:t> capacity to meet the increasing demands on official </a:t>
            </a:r>
            <a:r>
              <a:rPr lang="en-US" sz="2400" b="1" dirty="0" smtClean="0">
                <a:latin typeface="Century Gothic"/>
                <a:ea typeface="Times New Roman" pitchFamily="-110" charset="0"/>
                <a:cs typeface="Century Gothic"/>
              </a:rPr>
              <a:t>statistics. </a:t>
            </a:r>
          </a:p>
          <a:p>
            <a:pPr marL="571500" indent="-571500">
              <a:lnSpc>
                <a:spcPct val="90000"/>
              </a:lnSpc>
              <a:defRPr/>
            </a:pPr>
            <a:endParaRPr lang="en-US" sz="2800" b="1" dirty="0">
              <a:latin typeface="Times New Roman" pitchFamily="-110" charset="0"/>
              <a:ea typeface="Times New Roman" pitchFamily="-110" charset="0"/>
              <a:cs typeface="Times New Roman" pitchFamily="-110" charset="0"/>
            </a:endParaRPr>
          </a:p>
        </p:txBody>
      </p:sp>
      <p:sp>
        <p:nvSpPr>
          <p:cNvPr id="5" name="Rectangle 4"/>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2060848"/>
            <a:ext cx="7772400" cy="1584176"/>
          </a:xfrm>
        </p:spPr>
        <p:txBody>
          <a:bodyPr/>
          <a:lstStyle/>
          <a:p>
            <a:r>
              <a:rPr lang="en-US" sz="5400" i="1" dirty="0" smtClean="0">
                <a:latin typeface="Arial Black" pitchFamily="34" charset="0"/>
                <a:ea typeface="Arial Black" pitchFamily="34" charset="0"/>
                <a:cs typeface="Arial Black" pitchFamily="34" charset="0"/>
              </a:rPr>
              <a:t>Thank you </a:t>
            </a:r>
            <a:endParaRPr lang="en-US" sz="5400" b="1" i="1" dirty="0" smtClean="0">
              <a:latin typeface="Century Gothic" pitchFamily="34" charset="0"/>
              <a:ea typeface="Century Gothic" pitchFamily="34" charset="0"/>
              <a:cs typeface="Century Gothic" pitchFamily="34" charset="0"/>
            </a:endParaRPr>
          </a:p>
        </p:txBody>
      </p:sp>
      <p:sp>
        <p:nvSpPr>
          <p:cNvPr id="3" name="Subtitle 2"/>
          <p:cNvSpPr>
            <a:spLocks noGrp="1"/>
          </p:cNvSpPr>
          <p:nvPr>
            <p:ph type="subTitle" idx="1"/>
          </p:nvPr>
        </p:nvSpPr>
        <p:spPr>
          <a:xfrm>
            <a:off x="1371600" y="4800600"/>
            <a:ext cx="6400800" cy="1752600"/>
          </a:xfrm>
        </p:spPr>
        <p:txBody>
          <a:bodyPr rtlCol="0">
            <a:normAutofit/>
          </a:bodyPr>
          <a:lstStyle/>
          <a:p>
            <a:pPr fontAlgn="auto">
              <a:spcAft>
                <a:spcPts val="0"/>
              </a:spcAft>
              <a:buFont typeface="Arial"/>
              <a:buNone/>
              <a:defRPr/>
            </a:pPr>
            <a:endParaRPr lang="en-US" sz="2400" b="1" i="1" dirty="0">
              <a:solidFill>
                <a:schemeClr val="tx1"/>
              </a:solidFill>
              <a:latin typeface="Century Gothic"/>
              <a:cs typeface="Century Gothic"/>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52320" y="220095"/>
            <a:ext cx="1512168" cy="11377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defTabSz="457200" rtl="0" fontAlgn="base">
              <a:spcBef>
                <a:spcPct val="0"/>
              </a:spcBef>
              <a:spcAft>
                <a:spcPct val="0"/>
              </a:spcAft>
              <a:defRPr>
                <a:solidFill>
                  <a:schemeClr val="tx1"/>
                </a:solidFill>
                <a:latin typeface="Calibri" pitchFamily="34" charset="0"/>
              </a:defRPr>
            </a:lvl6pPr>
            <a:lvl7pPr marL="2971800" indent="-228600" algn="l" defTabSz="457200" rtl="0" fontAlgn="base">
              <a:spcBef>
                <a:spcPct val="0"/>
              </a:spcBef>
              <a:spcAft>
                <a:spcPct val="0"/>
              </a:spcAft>
              <a:defRPr>
                <a:solidFill>
                  <a:schemeClr val="tx1"/>
                </a:solidFill>
                <a:latin typeface="Calibri" pitchFamily="34" charset="0"/>
              </a:defRPr>
            </a:lvl7pPr>
            <a:lvl8pPr marL="3429000" indent="-228600" algn="l" defTabSz="457200" rtl="0" fontAlgn="base">
              <a:spcBef>
                <a:spcPct val="0"/>
              </a:spcBef>
              <a:spcAft>
                <a:spcPct val="0"/>
              </a:spcAft>
              <a:defRPr>
                <a:solidFill>
                  <a:schemeClr val="tx1"/>
                </a:solidFill>
                <a:latin typeface="Calibri" pitchFamily="34" charset="0"/>
              </a:defRPr>
            </a:lvl8pPr>
            <a:lvl9pPr marL="3886200" indent="-228600" algn="l" defTabSz="457200" rtl="0" fontAlgn="base">
              <a:spcBef>
                <a:spcPct val="0"/>
              </a:spcBef>
              <a:spcAft>
                <a:spcPct val="0"/>
              </a:spcAft>
              <a:defRPr>
                <a:solidFill>
                  <a:schemeClr val="tx1"/>
                </a:solidFill>
                <a:latin typeface="Calibri" pitchFamily="34" charset="0"/>
              </a:defRPr>
            </a:lvl9pPr>
          </a:lstStyle>
          <a:p>
            <a:pPr algn="r"/>
            <a:fld id="{B432EDF8-5CF7-4452-BEDC-278F837AFC82}" type="slidenum">
              <a:rPr lang="ar-SA" sz="1200"/>
              <a:pPr algn="r"/>
              <a:t>2</a:t>
            </a:fld>
            <a:endParaRPr lang="en-US" sz="1200"/>
          </a:p>
        </p:txBody>
      </p:sp>
      <p:sp>
        <p:nvSpPr>
          <p:cNvPr id="3075" name="Rectangle 2"/>
          <p:cNvSpPr>
            <a:spLocks noGrp="1" noChangeArrowheads="1"/>
          </p:cNvSpPr>
          <p:nvPr>
            <p:ph type="title"/>
          </p:nvPr>
        </p:nvSpPr>
        <p:spPr>
          <a:xfrm>
            <a:off x="574675" y="133350"/>
            <a:ext cx="8001000" cy="1216025"/>
          </a:xfrm>
        </p:spPr>
        <p:txBody>
          <a:bodyPr/>
          <a:lstStyle/>
          <a:p>
            <a:r>
              <a:rPr lang="en-US" sz="4000" b="1" i="1" smtClean="0">
                <a:latin typeface="Century Gothic" pitchFamily="34" charset="0"/>
                <a:ea typeface="Times New Roman" pitchFamily="18" charset="0"/>
                <a:cs typeface="Century Gothic" pitchFamily="34" charset="0"/>
              </a:rPr>
              <a:t>Contents </a:t>
            </a:r>
          </a:p>
        </p:txBody>
      </p:sp>
      <p:sp>
        <p:nvSpPr>
          <p:cNvPr id="7" name="Rectangle 3"/>
          <p:cNvSpPr txBox="1">
            <a:spLocks noChangeArrowheads="1"/>
          </p:cNvSpPr>
          <p:nvPr/>
        </p:nvSpPr>
        <p:spPr bwMode="auto">
          <a:xfrm>
            <a:off x="574675" y="2209800"/>
            <a:ext cx="7777162" cy="3739480"/>
          </a:xfrm>
          <a:prstGeom prst="rect">
            <a:avLst/>
          </a:prstGeom>
          <a:noFill/>
          <a:ln w="9525">
            <a:noFill/>
            <a:miter lim="800000"/>
            <a:headEnd/>
            <a:tailEnd/>
          </a:ln>
          <a:effectLst>
            <a:reflection endPos="0" dir="5400000" sy="-100000" algn="bl" rotWithShape="0"/>
          </a:effectLst>
        </p:spPr>
        <p:txBody>
          <a:bodyPr/>
          <a:lstStyle/>
          <a:p>
            <a:pPr marL="514350" indent="-514350" algn="l" defTabSz="914400" rtl="0">
              <a:spcBef>
                <a:spcPct val="20000"/>
              </a:spcBef>
              <a:buClr>
                <a:schemeClr val="tx1"/>
              </a:buClr>
              <a:buFont typeface="+mj-lt"/>
              <a:buAutoNum type="arabicPeriod"/>
              <a:defRPr/>
            </a:pPr>
            <a:r>
              <a:rPr lang="en-US" sz="2800" b="1" kern="0" dirty="0">
                <a:latin typeface="Century Gothic"/>
                <a:ea typeface="Times New Roman" pitchFamily="-110" charset="0"/>
                <a:cs typeface="Century Gothic"/>
              </a:rPr>
              <a:t>Over view of the Arab Spring</a:t>
            </a:r>
            <a:r>
              <a:rPr lang="en-US" sz="2800" b="1" kern="0" dirty="0" smtClean="0">
                <a:latin typeface="Century Gothic"/>
                <a:ea typeface="Times New Roman" pitchFamily="-110" charset="0"/>
                <a:cs typeface="Century Gothic"/>
              </a:rPr>
              <a:t>.</a:t>
            </a:r>
            <a:endParaRPr lang="en-US" sz="900" b="1" kern="0" dirty="0">
              <a:latin typeface="Century Gothic"/>
              <a:ea typeface="Times New Roman" pitchFamily="-110" charset="0"/>
              <a:cs typeface="Century Gothic"/>
            </a:endParaRPr>
          </a:p>
          <a:p>
            <a:pPr marL="514350" indent="-514350" algn="l" defTabSz="914400" rtl="0">
              <a:spcBef>
                <a:spcPct val="20000"/>
              </a:spcBef>
              <a:buClr>
                <a:schemeClr val="tx1"/>
              </a:buClr>
              <a:buFont typeface="+mj-lt"/>
              <a:buAutoNum type="arabicPeriod"/>
              <a:defRPr/>
            </a:pPr>
            <a:r>
              <a:rPr lang="en-US" sz="2800" b="1" kern="0" dirty="0">
                <a:latin typeface="Century Gothic"/>
                <a:ea typeface="Times New Roman" pitchFamily="-110" charset="0"/>
                <a:cs typeface="Century Gothic"/>
              </a:rPr>
              <a:t>Causes of the Arab </a:t>
            </a:r>
            <a:r>
              <a:rPr lang="en-US" sz="2800" b="1" kern="0" dirty="0" smtClean="0">
                <a:latin typeface="Century Gothic"/>
                <a:ea typeface="Times New Roman" pitchFamily="-110" charset="0"/>
                <a:cs typeface="Century Gothic"/>
              </a:rPr>
              <a:t>Spring.</a:t>
            </a:r>
          </a:p>
          <a:p>
            <a:pPr marL="514350" indent="-514350" algn="l" defTabSz="914400" rtl="0">
              <a:spcBef>
                <a:spcPct val="20000"/>
              </a:spcBef>
              <a:buClr>
                <a:schemeClr val="tx1"/>
              </a:buClr>
              <a:buFont typeface="+mj-lt"/>
              <a:buAutoNum type="arabicPeriod"/>
              <a:defRPr/>
            </a:pPr>
            <a:r>
              <a:rPr lang="en-US" sz="2800" b="1" kern="0" dirty="0" smtClean="0">
                <a:latin typeface="Century Gothic"/>
                <a:ea typeface="Times New Roman" pitchFamily="-110" charset="0"/>
                <a:cs typeface="Century Gothic"/>
              </a:rPr>
              <a:t>The </a:t>
            </a:r>
            <a:r>
              <a:rPr lang="en-US" sz="2800" b="1" kern="0" dirty="0">
                <a:latin typeface="Century Gothic"/>
                <a:ea typeface="Times New Roman" pitchFamily="-110" charset="0"/>
                <a:cs typeface="Century Gothic"/>
              </a:rPr>
              <a:t>Impact of  the Arab Spring on NSOs </a:t>
            </a:r>
            <a:r>
              <a:rPr lang="en-US" sz="2800" b="1" kern="0" dirty="0" smtClean="0">
                <a:latin typeface="Century Gothic"/>
                <a:ea typeface="Times New Roman" pitchFamily="-110" charset="0"/>
                <a:cs typeface="Century Gothic"/>
              </a:rPr>
              <a:t>Role.</a:t>
            </a:r>
          </a:p>
          <a:p>
            <a:pPr marL="514350" indent="-514350" algn="l" defTabSz="914400" rtl="0">
              <a:spcBef>
                <a:spcPct val="20000"/>
              </a:spcBef>
              <a:buClr>
                <a:schemeClr val="tx1"/>
              </a:buClr>
              <a:buFont typeface="+mj-lt"/>
              <a:buAutoNum type="arabicPeriod"/>
              <a:defRPr/>
            </a:pPr>
            <a:r>
              <a:rPr lang="en-US" sz="2800" b="1" kern="0" dirty="0" smtClean="0">
                <a:latin typeface="Century Gothic"/>
                <a:ea typeface="Times New Roman" pitchFamily="-110" charset="0"/>
                <a:cs typeface="Century Gothic"/>
              </a:rPr>
              <a:t>CAPMAS </a:t>
            </a:r>
            <a:r>
              <a:rPr lang="en-US" sz="2800" b="1" kern="0" dirty="0">
                <a:latin typeface="Century Gothic"/>
                <a:ea typeface="Times New Roman" pitchFamily="-110" charset="0"/>
                <a:cs typeface="Century Gothic"/>
              </a:rPr>
              <a:t>and the </a:t>
            </a:r>
            <a:r>
              <a:rPr lang="en-US" sz="2800" b="1" kern="0" dirty="0" smtClean="0">
                <a:latin typeface="Century Gothic"/>
                <a:ea typeface="Times New Roman" pitchFamily="-110" charset="0"/>
                <a:cs typeface="Century Gothic"/>
              </a:rPr>
              <a:t>Arab Spring.</a:t>
            </a:r>
          </a:p>
          <a:p>
            <a:pPr marL="514350" indent="-514350" algn="l" defTabSz="914400" rtl="0">
              <a:spcBef>
                <a:spcPct val="20000"/>
              </a:spcBef>
              <a:buClr>
                <a:schemeClr val="tx1"/>
              </a:buClr>
              <a:buFont typeface="+mj-lt"/>
              <a:buAutoNum type="arabicPeriod"/>
              <a:defRPr/>
            </a:pPr>
            <a:r>
              <a:rPr lang="en-US" sz="2800" b="1" kern="0" dirty="0" smtClean="0">
                <a:latin typeface="Century Gothic"/>
                <a:ea typeface="Times New Roman" pitchFamily="-110" charset="0"/>
                <a:cs typeface="Century Gothic"/>
              </a:rPr>
              <a:t>Looking ahead.</a:t>
            </a:r>
            <a:r>
              <a:rPr lang="en-US" sz="3000" kern="0" dirty="0" smtClean="0">
                <a:latin typeface="Century Gothic"/>
                <a:ea typeface="Arial" pitchFamily="-110" charset="0"/>
                <a:cs typeface="Century Gothic"/>
              </a:rPr>
              <a:t> </a:t>
            </a:r>
            <a:r>
              <a:rPr lang="en-US" sz="2600" b="1" kern="0" dirty="0" smtClean="0">
                <a:latin typeface="Century Gothic"/>
                <a:ea typeface="Arial" pitchFamily="-110" charset="0"/>
                <a:cs typeface="Century Gothic"/>
              </a:rPr>
              <a:t>  </a:t>
            </a:r>
            <a:endParaRPr lang="en-US" sz="2600" b="1" kern="0" dirty="0">
              <a:latin typeface="Century Gothic"/>
              <a:ea typeface="Arial" pitchFamily="-110" charset="0"/>
              <a:cs typeface="Century Gothic"/>
            </a:endParaRPr>
          </a:p>
        </p:txBody>
      </p:sp>
      <p:sp>
        <p:nvSpPr>
          <p:cNvPr id="2" name="Rectangle 1"/>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84368" y="133350"/>
            <a:ext cx="1080120" cy="8127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defTabSz="457200" rtl="0" fontAlgn="base">
              <a:spcBef>
                <a:spcPct val="0"/>
              </a:spcBef>
              <a:spcAft>
                <a:spcPct val="0"/>
              </a:spcAft>
              <a:defRPr>
                <a:solidFill>
                  <a:schemeClr val="tx1"/>
                </a:solidFill>
                <a:latin typeface="Calibri" pitchFamily="34" charset="0"/>
              </a:defRPr>
            </a:lvl6pPr>
            <a:lvl7pPr marL="2971800" indent="-228600" algn="l" defTabSz="457200" rtl="0" fontAlgn="base">
              <a:spcBef>
                <a:spcPct val="0"/>
              </a:spcBef>
              <a:spcAft>
                <a:spcPct val="0"/>
              </a:spcAft>
              <a:defRPr>
                <a:solidFill>
                  <a:schemeClr val="tx1"/>
                </a:solidFill>
                <a:latin typeface="Calibri" pitchFamily="34" charset="0"/>
              </a:defRPr>
            </a:lvl7pPr>
            <a:lvl8pPr marL="3429000" indent="-228600" algn="l" defTabSz="457200" rtl="0" fontAlgn="base">
              <a:spcBef>
                <a:spcPct val="0"/>
              </a:spcBef>
              <a:spcAft>
                <a:spcPct val="0"/>
              </a:spcAft>
              <a:defRPr>
                <a:solidFill>
                  <a:schemeClr val="tx1"/>
                </a:solidFill>
                <a:latin typeface="Calibri" pitchFamily="34" charset="0"/>
              </a:defRPr>
            </a:lvl8pPr>
            <a:lvl9pPr marL="3886200" indent="-228600" algn="l" defTabSz="457200" rtl="0" fontAlgn="base">
              <a:spcBef>
                <a:spcPct val="0"/>
              </a:spcBef>
              <a:spcAft>
                <a:spcPct val="0"/>
              </a:spcAft>
              <a:defRPr>
                <a:solidFill>
                  <a:schemeClr val="tx1"/>
                </a:solidFill>
                <a:latin typeface="Calibri" pitchFamily="34" charset="0"/>
              </a:defRPr>
            </a:lvl9pPr>
          </a:lstStyle>
          <a:p>
            <a:pPr algn="r"/>
            <a:fld id="{AD09F514-EF26-4A73-A277-84351F2DF650}" type="slidenum">
              <a:rPr lang="ar-SA" sz="1200"/>
              <a:pPr algn="r"/>
              <a:t>3</a:t>
            </a:fld>
            <a:endParaRPr lang="en-US" sz="1200"/>
          </a:p>
        </p:txBody>
      </p:sp>
      <p:sp>
        <p:nvSpPr>
          <p:cNvPr id="4099" name="Rectangle 8"/>
          <p:cNvSpPr>
            <a:spLocks noGrp="1" noChangeArrowheads="1"/>
          </p:cNvSpPr>
          <p:nvPr>
            <p:ph type="title"/>
          </p:nvPr>
        </p:nvSpPr>
        <p:spPr>
          <a:xfrm>
            <a:off x="220713" y="0"/>
            <a:ext cx="8001000" cy="1216025"/>
          </a:xfrm>
        </p:spPr>
        <p:txBody>
          <a:bodyPr/>
          <a:lstStyle/>
          <a:p>
            <a:r>
              <a:rPr lang="en-US" b="1" i="1" dirty="0" smtClean="0">
                <a:latin typeface="Century Gothic" pitchFamily="34" charset="0"/>
                <a:ea typeface="Times New Roman" pitchFamily="18" charset="0"/>
                <a:cs typeface="Century Gothic" pitchFamily="34" charset="0"/>
              </a:rPr>
              <a:t>1- Overview of Arab Spring</a:t>
            </a:r>
          </a:p>
        </p:txBody>
      </p:sp>
      <p:pic>
        <p:nvPicPr>
          <p:cNvPr id="6146" name="Picture 2"/>
          <p:cNvPicPr>
            <a:picLocks noChangeAspect="1" noChangeArrowheads="1"/>
          </p:cNvPicPr>
          <p:nvPr/>
        </p:nvPicPr>
        <p:blipFill>
          <a:blip r:embed="rId2"/>
          <a:srcRect/>
          <a:stretch>
            <a:fillRect/>
          </a:stretch>
        </p:blipFill>
        <p:spPr bwMode="auto">
          <a:xfrm>
            <a:off x="1676400" y="3609051"/>
            <a:ext cx="5791199" cy="2636174"/>
          </a:xfrm>
          <a:prstGeom prst="rect">
            <a:avLst/>
          </a:prstGeom>
          <a:noFill/>
          <a:ln w="9525">
            <a:noFill/>
            <a:miter lim="800000"/>
            <a:headEnd/>
            <a:tailEnd/>
          </a:ln>
          <a:effectLst>
            <a:reflection stA="34000" endPos="21000" dir="5400000" sy="-100000" algn="bl" rotWithShape="0"/>
          </a:effectLst>
        </p:spPr>
      </p:pic>
      <p:sp>
        <p:nvSpPr>
          <p:cNvPr id="7" name="Rectangle 9"/>
          <p:cNvSpPr txBox="1">
            <a:spLocks noChangeArrowheads="1"/>
          </p:cNvSpPr>
          <p:nvPr/>
        </p:nvSpPr>
        <p:spPr bwMode="auto">
          <a:xfrm>
            <a:off x="574675" y="1520825"/>
            <a:ext cx="7959725" cy="2365375"/>
          </a:xfrm>
          <a:prstGeom prst="rect">
            <a:avLst/>
          </a:prstGeom>
          <a:noFill/>
          <a:ln w="9525">
            <a:noFill/>
            <a:miter lim="800000"/>
            <a:headEnd/>
            <a:tailEnd/>
          </a:ln>
          <a:effectLst/>
        </p:spPr>
        <p:txBody>
          <a:bodyPr/>
          <a:lstStyle/>
          <a:p>
            <a:pPr indent="363538" algn="l" defTabSz="914400" rtl="0">
              <a:lnSpc>
                <a:spcPct val="90000"/>
              </a:lnSpc>
              <a:spcBef>
                <a:spcPct val="20000"/>
              </a:spcBef>
              <a:buClr>
                <a:schemeClr val="accent2"/>
              </a:buClr>
              <a:defRPr/>
            </a:pPr>
            <a:r>
              <a:rPr lang="en-US" sz="2600" b="1" kern="0" dirty="0">
                <a:latin typeface="Century Gothic"/>
                <a:ea typeface="Times New Roman" pitchFamily="-110" charset="0"/>
                <a:cs typeface="Century Gothic"/>
              </a:rPr>
              <a:t>The Arab spring is a Pro-democracy uprising currently sweeping the Middle East and North Africa, </a:t>
            </a:r>
            <a:r>
              <a:rPr lang="en-US" sz="2600" b="1" dirty="0">
                <a:latin typeface="Century Gothic"/>
                <a:ea typeface="Times New Roman" pitchFamily="-110" charset="0"/>
                <a:cs typeface="Century Gothic"/>
              </a:rPr>
              <a:t>sparked in Tunisia on 18</a:t>
            </a:r>
            <a:r>
              <a:rPr lang="en-US" sz="2600" b="1" baseline="30000" dirty="0">
                <a:latin typeface="Century Gothic"/>
                <a:ea typeface="Times New Roman" pitchFamily="-110" charset="0"/>
                <a:cs typeface="Century Gothic"/>
              </a:rPr>
              <a:t>th</a:t>
            </a:r>
            <a:r>
              <a:rPr lang="en-US" sz="2600" b="1" dirty="0">
                <a:latin typeface="Century Gothic"/>
                <a:ea typeface="Times New Roman" pitchFamily="-110" charset="0"/>
                <a:cs typeface="Century Gothic"/>
              </a:rPr>
              <a:t> of  December 2010 , followed by Egypt on January 25</a:t>
            </a:r>
            <a:r>
              <a:rPr lang="en-US" sz="2600" b="1" baseline="30000" dirty="0">
                <a:latin typeface="Century Gothic"/>
                <a:ea typeface="Times New Roman" pitchFamily="-110" charset="0"/>
                <a:cs typeface="Century Gothic"/>
              </a:rPr>
              <a:t>th </a:t>
            </a:r>
            <a:r>
              <a:rPr lang="en-US" sz="2600" b="1" dirty="0">
                <a:latin typeface="Century Gothic"/>
                <a:ea typeface="Times New Roman" pitchFamily="-110" charset="0"/>
                <a:cs typeface="Century Gothic"/>
              </a:rPr>
              <a:t> , Libya, Yamane and Syria.  </a:t>
            </a:r>
            <a:endParaRPr lang="en-US" sz="2600" b="1" kern="0" dirty="0">
              <a:latin typeface="Century Gothic"/>
              <a:ea typeface="Times New Roman" pitchFamily="-110" charset="0"/>
              <a:cs typeface="Century Gothic"/>
            </a:endParaRPr>
          </a:p>
        </p:txBody>
      </p:sp>
      <p:sp>
        <p:nvSpPr>
          <p:cNvPr id="9" name="Rectangle 8"/>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67545" y="1295400"/>
            <a:ext cx="5095056" cy="5085928"/>
          </a:xfrm>
          <a:prstGeom prst="rect">
            <a:avLst/>
          </a:prstGeom>
          <a:noFill/>
          <a:ln w="9525">
            <a:noFill/>
            <a:miter lim="800000"/>
            <a:headEnd/>
            <a:tailEnd/>
          </a:ln>
          <a:effectLst/>
        </p:spPr>
        <p:txBody>
          <a:bodyPr/>
          <a:lstStyle/>
          <a:p>
            <a:pPr algn="l" defTabSz="914400" rtl="0">
              <a:lnSpc>
                <a:spcPct val="90000"/>
              </a:lnSpc>
              <a:spcBef>
                <a:spcPct val="20000"/>
              </a:spcBef>
              <a:buClr>
                <a:schemeClr val="accent2"/>
              </a:buClr>
              <a:defRPr/>
            </a:pPr>
            <a:r>
              <a:rPr lang="en-US" sz="2800" b="1" dirty="0">
                <a:latin typeface="Century Gothic"/>
                <a:cs typeface="Century Gothic"/>
              </a:rPr>
              <a:t>The protests have shared techniques of civil resistance in sustained campaigns involving strikes, demonstrations, marches, and rallies, as well as the use of social media to organize, communicate, and raise awareness in the face of state attempts at repression and Internet</a:t>
            </a:r>
          </a:p>
          <a:p>
            <a:pPr algn="l" defTabSz="914400" rtl="0">
              <a:lnSpc>
                <a:spcPct val="90000"/>
              </a:lnSpc>
              <a:spcBef>
                <a:spcPct val="20000"/>
              </a:spcBef>
              <a:buClr>
                <a:schemeClr val="accent2"/>
              </a:buClr>
              <a:defRPr/>
            </a:pPr>
            <a:r>
              <a:rPr lang="en-US" sz="2800" b="1" dirty="0">
                <a:latin typeface="Century Gothic"/>
                <a:cs typeface="Century Gothic"/>
              </a:rPr>
              <a:t>censorship. </a:t>
            </a:r>
          </a:p>
          <a:p>
            <a:pPr indent="363538" algn="l" defTabSz="914400" rtl="0">
              <a:lnSpc>
                <a:spcPct val="90000"/>
              </a:lnSpc>
              <a:spcBef>
                <a:spcPct val="20000"/>
              </a:spcBef>
              <a:buClr>
                <a:schemeClr val="accent2"/>
              </a:buClr>
              <a:defRPr/>
            </a:pPr>
            <a:endParaRPr lang="en-US" sz="2800" b="1" dirty="0">
              <a:effectLst>
                <a:reflection stA="16000" endPos="75000" dist="12700" dir="5400000" sy="-100000" algn="bl" rotWithShape="0"/>
              </a:effectLst>
              <a:latin typeface="Century Gothic"/>
              <a:cs typeface="Century Gothic"/>
            </a:endParaRPr>
          </a:p>
          <a:p>
            <a:pPr indent="363538" algn="l" defTabSz="914400" rtl="0">
              <a:lnSpc>
                <a:spcPct val="90000"/>
              </a:lnSpc>
              <a:spcBef>
                <a:spcPct val="20000"/>
              </a:spcBef>
              <a:buClr>
                <a:schemeClr val="accent2"/>
              </a:buClr>
              <a:defRPr/>
            </a:pPr>
            <a:endParaRPr lang="en-US" sz="2800" b="1" kern="0" dirty="0">
              <a:latin typeface="Century Gothic"/>
              <a:ea typeface="Times New Roman" pitchFamily="-110" charset="0"/>
              <a:cs typeface="Century Gothic"/>
            </a:endParaRPr>
          </a:p>
        </p:txBody>
      </p:sp>
      <p:sp>
        <p:nvSpPr>
          <p:cNvPr id="6" name="Rectangle 4"/>
          <p:cNvSpPr>
            <a:spLocks noGrp="1" noChangeArrowheads="1"/>
          </p:cNvSpPr>
          <p:nvPr>
            <p:ph type="title"/>
          </p:nvPr>
        </p:nvSpPr>
        <p:spPr>
          <a:xfrm>
            <a:off x="147638" y="96838"/>
            <a:ext cx="6153150" cy="990600"/>
          </a:xfrm>
        </p:spPr>
        <p:txBody>
          <a:bodyPr rtlCol="0">
            <a:normAutofit/>
          </a:bodyPr>
          <a:lstStyle/>
          <a:p>
            <a:pPr fontAlgn="auto">
              <a:spcAft>
                <a:spcPts val="0"/>
              </a:spcAft>
              <a:defRPr/>
            </a:pPr>
            <a:r>
              <a:rPr lang="en-US" sz="3200" b="1" i="1" dirty="0" smtClean="0">
                <a:solidFill>
                  <a:schemeClr val="bg1">
                    <a:lumMod val="75000"/>
                  </a:schemeClr>
                </a:solidFill>
                <a:latin typeface="Century Gothic"/>
                <a:ea typeface="Times New Roman" pitchFamily="-110" charset="0"/>
                <a:cs typeface="Century Gothic"/>
              </a:rPr>
              <a:t>1- Overview </a:t>
            </a:r>
            <a:r>
              <a:rPr lang="en-US" sz="3200" b="1" i="1" dirty="0">
                <a:solidFill>
                  <a:schemeClr val="bg1">
                    <a:lumMod val="75000"/>
                  </a:schemeClr>
                </a:solidFill>
                <a:latin typeface="Century Gothic"/>
                <a:ea typeface="Times New Roman" pitchFamily="-110" charset="0"/>
                <a:cs typeface="Century Gothic"/>
              </a:rPr>
              <a:t>of Arab Spring </a:t>
            </a:r>
            <a:r>
              <a:rPr lang="en-US" sz="1200" b="1" i="1" dirty="0">
                <a:solidFill>
                  <a:schemeClr val="bg1">
                    <a:lumMod val="75000"/>
                  </a:schemeClr>
                </a:solidFill>
                <a:latin typeface="Century Gothic"/>
                <a:ea typeface="Times New Roman" pitchFamily="-110" charset="0"/>
                <a:cs typeface="Century Gothic"/>
              </a:rPr>
              <a:t>Cont</a:t>
            </a:r>
          </a:p>
        </p:txBody>
      </p:sp>
      <p:pic>
        <p:nvPicPr>
          <p:cNvPr id="5124" name="Picture 6" descr="imgres-1.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3471863"/>
            <a:ext cx="2438400"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7" descr="twitter_logo_12.jpe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4305300"/>
            <a:ext cx="23622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youtube-logo.jpeg"/>
          <p:cNvPicPr>
            <a:picLocks noChangeAspect="1"/>
          </p:cNvPicPr>
          <p:nvPr/>
        </p:nvPicPr>
        <p:blipFill>
          <a:blip r:embed="rId4"/>
          <a:stretch>
            <a:fillRect/>
          </a:stretch>
        </p:blipFill>
        <p:spPr>
          <a:xfrm>
            <a:off x="5867400" y="5173943"/>
            <a:ext cx="2362200" cy="998257"/>
          </a:xfrm>
          <a:prstGeom prst="rect">
            <a:avLst/>
          </a:prstGeom>
          <a:effectLst>
            <a:reflection stA="50000" endPos="65000" dir="5400000" sy="-100000" algn="bl" rotWithShape="0"/>
          </a:effectLst>
        </p:spPr>
      </p:pic>
      <p:pic>
        <p:nvPicPr>
          <p:cNvPr id="5127" name="Picture 9" descr="44444-300x240.jpe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791200" y="1520825"/>
            <a:ext cx="243840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25389" y="1340768"/>
            <a:ext cx="7240587" cy="3142248"/>
          </a:xfrm>
          <a:prstGeom prst="rect">
            <a:avLst/>
          </a:prstGeom>
          <a:noFill/>
          <a:ln w="9525">
            <a:noFill/>
            <a:miter lim="800000"/>
            <a:headEnd/>
            <a:tailEnd/>
          </a:ln>
          <a:effectLst>
            <a:reflection endPos="53000" dist="114300" dir="5400000" sy="-100000" algn="bl" rotWithShape="0"/>
          </a:effectLst>
        </p:spPr>
        <p:txBody>
          <a:bodyPr/>
          <a:lstStyle/>
          <a:p>
            <a:pPr indent="363538" algn="just" rtl="0" fontAlgn="auto">
              <a:lnSpc>
                <a:spcPct val="90000"/>
              </a:lnSpc>
              <a:spcBef>
                <a:spcPts val="0"/>
              </a:spcBef>
              <a:spcAft>
                <a:spcPts val="0"/>
              </a:spcAft>
              <a:defRPr/>
            </a:pPr>
            <a:r>
              <a:rPr lang="en-US" sz="2800" b="1" dirty="0">
                <a:latin typeface="Century Gothic"/>
                <a:ea typeface="Times New Roman" pitchFamily="-110" charset="0"/>
                <a:cs typeface="Century Gothic"/>
              </a:rPr>
              <a:t>Demonstrations have faced violent reaction from authorities and anti-demonstrators. </a:t>
            </a:r>
          </a:p>
          <a:p>
            <a:pPr indent="363538" algn="just" rtl="0" fontAlgn="auto">
              <a:lnSpc>
                <a:spcPct val="90000"/>
              </a:lnSpc>
              <a:spcBef>
                <a:spcPts val="0"/>
              </a:spcBef>
              <a:spcAft>
                <a:spcPts val="0"/>
              </a:spcAft>
              <a:defRPr/>
            </a:pPr>
            <a:endParaRPr lang="en-US" sz="900" b="1" dirty="0">
              <a:latin typeface="Century Gothic"/>
              <a:ea typeface="Times New Roman" pitchFamily="-110" charset="0"/>
              <a:cs typeface="Century Gothic"/>
            </a:endParaRPr>
          </a:p>
          <a:p>
            <a:pPr indent="363538" algn="just" rtl="0" fontAlgn="auto">
              <a:lnSpc>
                <a:spcPct val="90000"/>
              </a:lnSpc>
              <a:spcBef>
                <a:spcPts val="0"/>
              </a:spcBef>
              <a:spcAft>
                <a:spcPts val="0"/>
              </a:spcAft>
              <a:defRPr/>
            </a:pPr>
            <a:r>
              <a:rPr lang="en-US" sz="2800" b="1" dirty="0">
                <a:latin typeface="Century Gothic"/>
                <a:ea typeface="Times New Roman" pitchFamily="-110" charset="0"/>
                <a:cs typeface="Century Gothic"/>
              </a:rPr>
              <a:t>A major slogan of the demonstrators in the Arab world has been </a:t>
            </a:r>
            <a:r>
              <a:rPr lang="en-US" sz="2800" b="1" i="1" u="sng" dirty="0">
                <a:latin typeface="Century Gothic"/>
                <a:ea typeface="Times New Roman" pitchFamily="-110" charset="0"/>
                <a:cs typeface="Century Gothic"/>
              </a:rPr>
              <a:t>ash-</a:t>
            </a:r>
            <a:r>
              <a:rPr lang="en-US" sz="2800" b="1" i="1" u="sng" dirty="0" err="1">
                <a:latin typeface="Century Gothic"/>
                <a:ea typeface="Times New Roman" pitchFamily="-110" charset="0"/>
                <a:cs typeface="Century Gothic"/>
              </a:rPr>
              <a:t>shab</a:t>
            </a:r>
            <a:r>
              <a:rPr lang="en-US" sz="2800" b="1" i="1" u="sng" dirty="0">
                <a:latin typeface="Century Gothic"/>
                <a:ea typeface="Times New Roman" pitchFamily="-110" charset="0"/>
                <a:cs typeface="Century Gothic"/>
              </a:rPr>
              <a:t> </a:t>
            </a:r>
            <a:r>
              <a:rPr lang="en-US" sz="2800" b="1" i="1" u="sng" dirty="0" err="1">
                <a:latin typeface="Century Gothic"/>
                <a:ea typeface="Times New Roman" pitchFamily="-110" charset="0"/>
                <a:cs typeface="Century Gothic"/>
              </a:rPr>
              <a:t>yurid</a:t>
            </a:r>
            <a:r>
              <a:rPr lang="en-US" sz="2800" b="1" i="1" u="sng" dirty="0">
                <a:latin typeface="Century Gothic"/>
                <a:ea typeface="Times New Roman" pitchFamily="-110" charset="0"/>
                <a:cs typeface="Century Gothic"/>
              </a:rPr>
              <a:t> </a:t>
            </a:r>
            <a:r>
              <a:rPr lang="en-US" sz="2800" b="1" i="1" u="sng" dirty="0" err="1">
                <a:latin typeface="Century Gothic"/>
                <a:ea typeface="Times New Roman" pitchFamily="-110" charset="0"/>
                <a:cs typeface="Century Gothic"/>
              </a:rPr>
              <a:t>isqat</a:t>
            </a:r>
            <a:r>
              <a:rPr lang="en-US" sz="2800" b="1" i="1" u="sng" dirty="0">
                <a:latin typeface="Century Gothic"/>
                <a:ea typeface="Times New Roman" pitchFamily="-110" charset="0"/>
                <a:cs typeface="Century Gothic"/>
              </a:rPr>
              <a:t> an-</a:t>
            </a:r>
            <a:r>
              <a:rPr lang="en-US" sz="2800" b="1" i="1" u="sng" dirty="0" err="1">
                <a:latin typeface="Century Gothic"/>
                <a:ea typeface="Times New Roman" pitchFamily="-110" charset="0"/>
                <a:cs typeface="Century Gothic"/>
              </a:rPr>
              <a:t>nizam</a:t>
            </a:r>
            <a:r>
              <a:rPr lang="en-US" sz="2800" b="1" dirty="0">
                <a:latin typeface="Century Gothic"/>
                <a:ea typeface="Times New Roman" pitchFamily="-110" charset="0"/>
                <a:cs typeface="Century Gothic"/>
              </a:rPr>
              <a:t> </a:t>
            </a:r>
          </a:p>
          <a:p>
            <a:pPr indent="363538" algn="just" rtl="0" fontAlgn="auto">
              <a:lnSpc>
                <a:spcPct val="90000"/>
              </a:lnSpc>
              <a:spcBef>
                <a:spcPts val="0"/>
              </a:spcBef>
              <a:spcAft>
                <a:spcPts val="0"/>
              </a:spcAft>
              <a:defRPr/>
            </a:pPr>
            <a:r>
              <a:rPr lang="en-US" sz="2000" b="1" dirty="0">
                <a:latin typeface="Century Gothic"/>
                <a:ea typeface="Times New Roman" pitchFamily="-110" charset="0"/>
                <a:cs typeface="Century Gothic"/>
              </a:rPr>
              <a:t>(” the will of the people is to bring down the regime”)</a:t>
            </a:r>
            <a:r>
              <a:rPr lang="ar-SA" sz="2000" b="1" dirty="0">
                <a:latin typeface="Century Gothic"/>
                <a:ea typeface="Times New Roman" pitchFamily="-110" charset="0"/>
                <a:cs typeface="Century Gothic"/>
              </a:rPr>
              <a:t>. </a:t>
            </a:r>
            <a:endParaRPr lang="en-US" sz="2000" b="1" dirty="0">
              <a:latin typeface="Century Gothic"/>
              <a:ea typeface="Times New Roman" pitchFamily="-110" charset="0"/>
              <a:cs typeface="Century Gothic"/>
            </a:endParaRPr>
          </a:p>
          <a:p>
            <a:pPr indent="363538" algn="just" defTabSz="914400" rtl="0">
              <a:lnSpc>
                <a:spcPct val="90000"/>
              </a:lnSpc>
              <a:spcBef>
                <a:spcPct val="20000"/>
              </a:spcBef>
              <a:buClr>
                <a:schemeClr val="accent2"/>
              </a:buClr>
              <a:defRPr/>
            </a:pPr>
            <a:endParaRPr lang="en-US" sz="2800" b="1" kern="0" dirty="0">
              <a:latin typeface="Century Gothic"/>
              <a:ea typeface="Times New Roman" pitchFamily="-110" charset="0"/>
              <a:cs typeface="Century Gothic"/>
            </a:endParaRPr>
          </a:p>
          <a:p>
            <a:pPr indent="363538" algn="just" defTabSz="914400" rtl="0">
              <a:lnSpc>
                <a:spcPct val="90000"/>
              </a:lnSpc>
              <a:spcBef>
                <a:spcPct val="20000"/>
              </a:spcBef>
              <a:buClr>
                <a:schemeClr val="accent2"/>
              </a:buClr>
              <a:defRPr/>
            </a:pPr>
            <a:endParaRPr lang="en-US" sz="2800" b="1" kern="0" dirty="0">
              <a:latin typeface="Century Gothic"/>
              <a:ea typeface="Times New Roman" pitchFamily="-110" charset="0"/>
              <a:cs typeface="Century Gothic"/>
            </a:endParaRPr>
          </a:p>
        </p:txBody>
      </p:sp>
      <p:pic>
        <p:nvPicPr>
          <p:cNvPr id="6147" name="Picture 11" descr="392e1726-0d3b-4a2d-b171-764293959879.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4572000"/>
            <a:ext cx="91694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9"/>
          <p:cNvSpPr txBox="1">
            <a:spLocks noChangeArrowheads="1"/>
          </p:cNvSpPr>
          <p:nvPr/>
        </p:nvSpPr>
        <p:spPr bwMode="auto">
          <a:xfrm>
            <a:off x="2971800" y="4572000"/>
            <a:ext cx="541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defTabSz="457200" rtl="0" fontAlgn="base">
              <a:spcBef>
                <a:spcPct val="0"/>
              </a:spcBef>
              <a:spcAft>
                <a:spcPct val="0"/>
              </a:spcAft>
              <a:defRPr>
                <a:solidFill>
                  <a:schemeClr val="tx1"/>
                </a:solidFill>
                <a:latin typeface="Calibri" pitchFamily="34" charset="0"/>
              </a:defRPr>
            </a:lvl6pPr>
            <a:lvl7pPr marL="2971800" indent="-228600" algn="l" defTabSz="457200" rtl="0" fontAlgn="base">
              <a:spcBef>
                <a:spcPct val="0"/>
              </a:spcBef>
              <a:spcAft>
                <a:spcPct val="0"/>
              </a:spcAft>
              <a:defRPr>
                <a:solidFill>
                  <a:schemeClr val="tx1"/>
                </a:solidFill>
                <a:latin typeface="Calibri" pitchFamily="34" charset="0"/>
              </a:defRPr>
            </a:lvl7pPr>
            <a:lvl8pPr marL="3429000" indent="-228600" algn="l" defTabSz="457200" rtl="0" fontAlgn="base">
              <a:spcBef>
                <a:spcPct val="0"/>
              </a:spcBef>
              <a:spcAft>
                <a:spcPct val="0"/>
              </a:spcAft>
              <a:defRPr>
                <a:solidFill>
                  <a:schemeClr val="tx1"/>
                </a:solidFill>
                <a:latin typeface="Calibri" pitchFamily="34" charset="0"/>
              </a:defRPr>
            </a:lvl8pPr>
            <a:lvl9pPr marL="3886200" indent="-228600" algn="l" defTabSz="457200" rtl="0" fontAlgn="base">
              <a:spcBef>
                <a:spcPct val="0"/>
              </a:spcBef>
              <a:spcAft>
                <a:spcPct val="0"/>
              </a:spcAft>
              <a:defRPr>
                <a:solidFill>
                  <a:schemeClr val="tx1"/>
                </a:solidFill>
                <a:latin typeface="Calibri" pitchFamily="34" charset="0"/>
              </a:defRPr>
            </a:lvl9pPr>
          </a:lstStyle>
          <a:p>
            <a:r>
              <a:rPr lang="ar-SA" sz="2400">
                <a:solidFill>
                  <a:schemeClr val="bg1"/>
                </a:solidFill>
                <a:latin typeface="Century Gothic" pitchFamily="34" charset="0"/>
                <a:ea typeface="Times New Roman" pitchFamily="18" charset="0"/>
                <a:cs typeface="Century Gothic" pitchFamily="34" charset="0"/>
              </a:rPr>
              <a:t> “الشعب يريد إسقاط النظام”</a:t>
            </a:r>
            <a:endParaRPr lang="en-US" sz="2400">
              <a:solidFill>
                <a:schemeClr val="bg1"/>
              </a:solidFill>
              <a:ea typeface="Times New Roman" pitchFamily="18" charset="0"/>
              <a:cs typeface="Century Gothic" pitchFamily="34" charset="0"/>
            </a:endParaRPr>
          </a:p>
        </p:txBody>
      </p:sp>
      <p:sp>
        <p:nvSpPr>
          <p:cNvPr id="8" name="Rectangle 7"/>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1" name="Rectangle 4"/>
          <p:cNvSpPr>
            <a:spLocks noGrp="1" noChangeArrowheads="1"/>
          </p:cNvSpPr>
          <p:nvPr>
            <p:ph type="title"/>
          </p:nvPr>
        </p:nvSpPr>
        <p:spPr>
          <a:xfrm>
            <a:off x="147638" y="96838"/>
            <a:ext cx="6153150" cy="990600"/>
          </a:xfrm>
        </p:spPr>
        <p:txBody>
          <a:bodyPr rtlCol="0">
            <a:normAutofit/>
          </a:bodyPr>
          <a:lstStyle/>
          <a:p>
            <a:pPr fontAlgn="auto">
              <a:spcAft>
                <a:spcPts val="0"/>
              </a:spcAft>
              <a:defRPr/>
            </a:pPr>
            <a:r>
              <a:rPr lang="en-US" sz="3200" b="1" i="1" dirty="0" smtClean="0">
                <a:solidFill>
                  <a:schemeClr val="bg1">
                    <a:lumMod val="75000"/>
                  </a:schemeClr>
                </a:solidFill>
                <a:latin typeface="Century Gothic"/>
                <a:ea typeface="Times New Roman" pitchFamily="-110" charset="0"/>
                <a:cs typeface="Century Gothic"/>
              </a:rPr>
              <a:t>1- Overview </a:t>
            </a:r>
            <a:r>
              <a:rPr lang="en-US" sz="3200" b="1" i="1" dirty="0">
                <a:solidFill>
                  <a:schemeClr val="bg1">
                    <a:lumMod val="75000"/>
                  </a:schemeClr>
                </a:solidFill>
                <a:latin typeface="Century Gothic"/>
                <a:ea typeface="Times New Roman" pitchFamily="-110" charset="0"/>
                <a:cs typeface="Century Gothic"/>
              </a:rPr>
              <a:t>of Arab Spring </a:t>
            </a:r>
            <a:r>
              <a:rPr lang="en-US" sz="1200" b="1" i="1" dirty="0">
                <a:solidFill>
                  <a:schemeClr val="bg1">
                    <a:lumMod val="75000"/>
                  </a:schemeClr>
                </a:solidFill>
                <a:latin typeface="Century Gothic"/>
                <a:ea typeface="Times New Roman" pitchFamily="-110" charset="0"/>
                <a:cs typeface="Century Gothic"/>
              </a:rPr>
              <a:t>Cont</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3400" y="1520825"/>
            <a:ext cx="7392987" cy="3965575"/>
          </a:xfrm>
          <a:prstGeom prst="rect">
            <a:avLst/>
          </a:prstGeom>
          <a:noFill/>
          <a:ln w="9525">
            <a:noFill/>
            <a:miter lim="800000"/>
            <a:headEnd/>
            <a:tailEnd/>
          </a:ln>
          <a:effectLst>
            <a:reflection endPos="0" dir="5400000" sy="-100000" algn="bl" rotWithShape="0"/>
          </a:effectLst>
        </p:spPr>
        <p:txBody>
          <a:bodyPr/>
          <a:lstStyle/>
          <a:p>
            <a:pPr indent="363538" algn="l" defTabSz="914400" rtl="0">
              <a:lnSpc>
                <a:spcPct val="90000"/>
              </a:lnSpc>
              <a:spcBef>
                <a:spcPct val="20000"/>
              </a:spcBef>
              <a:buClr>
                <a:schemeClr val="accent2"/>
              </a:buClr>
              <a:defRPr/>
            </a:pPr>
            <a:r>
              <a:rPr lang="en-US" sz="2800" b="1" kern="0" dirty="0">
                <a:latin typeface="Century Gothic"/>
                <a:ea typeface="Times New Roman" pitchFamily="-110" charset="0"/>
                <a:cs typeface="Century Gothic"/>
              </a:rPr>
              <a:t> As the economic crisis played a key role factor in triggering the Arab spring, </a:t>
            </a:r>
            <a:r>
              <a:rPr lang="en-US" sz="2800" b="1" dirty="0">
                <a:latin typeface="Century Gothic"/>
                <a:cs typeface="Century Gothic"/>
              </a:rPr>
              <a:t>The unrest was primarily about bad governance as it was about the economy. </a:t>
            </a:r>
          </a:p>
          <a:p>
            <a:pPr indent="363538" algn="l" defTabSz="914400" rtl="0">
              <a:lnSpc>
                <a:spcPct val="90000"/>
              </a:lnSpc>
              <a:spcBef>
                <a:spcPct val="20000"/>
              </a:spcBef>
              <a:buClr>
                <a:schemeClr val="accent2"/>
              </a:buClr>
              <a:defRPr/>
            </a:pPr>
            <a:endParaRPr lang="en-US" sz="900" b="1" dirty="0">
              <a:latin typeface="Century Gothic"/>
              <a:cs typeface="Century Gothic"/>
            </a:endParaRPr>
          </a:p>
          <a:p>
            <a:pPr indent="363538" algn="l" defTabSz="914400" rtl="0">
              <a:lnSpc>
                <a:spcPct val="90000"/>
              </a:lnSpc>
              <a:spcBef>
                <a:spcPct val="20000"/>
              </a:spcBef>
              <a:buClr>
                <a:schemeClr val="accent2"/>
              </a:buClr>
              <a:defRPr/>
            </a:pPr>
            <a:r>
              <a:rPr lang="en-US" sz="2800" b="1" dirty="0">
                <a:latin typeface="Century Gothic"/>
                <a:cs typeface="Century Gothic"/>
              </a:rPr>
              <a:t>The slogans used in most revolutions across the Arab world .. they all accused their governments of abandoning it’s people.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t>
            </a:r>
            <a:endParaRPr lang="en-US" sz="2800" b="1" kern="0" dirty="0">
              <a:latin typeface="Century Gothic"/>
              <a:ea typeface="Times New Roman" pitchFamily="-110" charset="0"/>
              <a:cs typeface="Century Gothic"/>
            </a:endParaRPr>
          </a:p>
        </p:txBody>
      </p:sp>
      <p:sp>
        <p:nvSpPr>
          <p:cNvPr id="6" name="Rectangle 4"/>
          <p:cNvSpPr>
            <a:spLocks noGrp="1" noChangeArrowheads="1"/>
          </p:cNvSpPr>
          <p:nvPr>
            <p:ph type="title"/>
          </p:nvPr>
        </p:nvSpPr>
        <p:spPr>
          <a:xfrm>
            <a:off x="296863" y="-4763"/>
            <a:ext cx="8001000" cy="1216026"/>
          </a:xfrm>
        </p:spPr>
        <p:txBody>
          <a:bodyPr rtlCol="0">
            <a:normAutofit/>
          </a:bodyPr>
          <a:lstStyle/>
          <a:p>
            <a:pPr marL="514350" indent="-514350" defTabSz="914400">
              <a:spcBef>
                <a:spcPct val="20000"/>
              </a:spcBef>
              <a:defRPr/>
            </a:pPr>
            <a:r>
              <a:rPr lang="en-US" b="1" kern="0" dirty="0" smtClean="0">
                <a:latin typeface="Century Gothic"/>
                <a:ea typeface="Times New Roman" pitchFamily="-110" charset="0"/>
                <a:cs typeface="Century Gothic"/>
              </a:rPr>
              <a:t> 2- Causes </a:t>
            </a:r>
            <a:r>
              <a:rPr lang="en-US" b="1" kern="0" dirty="0">
                <a:latin typeface="Century Gothic"/>
                <a:ea typeface="Times New Roman" pitchFamily="-110" charset="0"/>
                <a:cs typeface="Century Gothic"/>
              </a:rPr>
              <a:t>of Arab Spring. </a:t>
            </a:r>
          </a:p>
        </p:txBody>
      </p:sp>
      <p:sp>
        <p:nvSpPr>
          <p:cNvPr id="5" name="Rectangle 4"/>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659061" y="1487170"/>
            <a:ext cx="7891462" cy="3814038"/>
          </a:xfrm>
          <a:prstGeom prst="rect">
            <a:avLst/>
          </a:prstGeom>
          <a:noFill/>
          <a:ln w="9525">
            <a:noFill/>
            <a:miter lim="800000"/>
            <a:headEnd/>
            <a:tailEnd/>
          </a:ln>
          <a:effectLst>
            <a:reflection endPos="0" dir="5400000" sy="-100000" algn="bl" rotWithShape="0"/>
          </a:effectLst>
        </p:spPr>
        <p:txBody>
          <a:bodyPr/>
          <a:lstStyle/>
          <a:p>
            <a:pPr indent="363538" algn="l" defTabSz="914400" rtl="0">
              <a:lnSpc>
                <a:spcPct val="90000"/>
              </a:lnSpc>
              <a:spcBef>
                <a:spcPct val="20000"/>
              </a:spcBef>
              <a:buClr>
                <a:schemeClr val="accent2"/>
              </a:buClr>
              <a:defRPr/>
            </a:pPr>
            <a:r>
              <a:rPr lang="en-US" sz="2800" b="1" kern="0" dirty="0">
                <a:latin typeface="Century Gothic"/>
                <a:ea typeface="Times New Roman" pitchFamily="-110" charset="0"/>
                <a:cs typeface="Century Gothic"/>
              </a:rPr>
              <a:t>The lack of good governance is the primary cause of</a:t>
            </a:r>
            <a:br>
              <a:rPr lang="en-US" sz="2800" b="1" kern="0" dirty="0">
                <a:latin typeface="Century Gothic"/>
                <a:ea typeface="Times New Roman" pitchFamily="-110" charset="0"/>
                <a:cs typeface="Century Gothic"/>
              </a:rPr>
            </a:br>
            <a:endParaRPr lang="en-US" sz="2800" b="1" kern="0" dirty="0">
              <a:latin typeface="Century Gothic"/>
              <a:ea typeface="Times New Roman" pitchFamily="-110" charset="0"/>
              <a:cs typeface="Century Gothic"/>
            </a:endParaRPr>
          </a:p>
          <a:p>
            <a:pPr marL="273050" indent="258763" algn="l" defTabSz="914400" rtl="0">
              <a:lnSpc>
                <a:spcPct val="90000"/>
              </a:lnSpc>
              <a:spcBef>
                <a:spcPct val="20000"/>
              </a:spcBef>
              <a:buFontTx/>
              <a:buChar char="-"/>
              <a:defRPr/>
            </a:pPr>
            <a:r>
              <a:rPr lang="en-US" sz="2800" b="1" kern="0" dirty="0">
                <a:latin typeface="Century Gothic"/>
                <a:ea typeface="Times New Roman" pitchFamily="-110" charset="0"/>
                <a:cs typeface="Century Gothic"/>
              </a:rPr>
              <a:t>Corruption.</a:t>
            </a:r>
          </a:p>
          <a:p>
            <a:pPr marL="273050" indent="258763" algn="l" defTabSz="914400" rtl="0">
              <a:lnSpc>
                <a:spcPct val="90000"/>
              </a:lnSpc>
              <a:spcBef>
                <a:spcPct val="20000"/>
              </a:spcBef>
              <a:buClr>
                <a:schemeClr val="accent2"/>
              </a:buClr>
              <a:defRPr/>
            </a:pPr>
            <a:endParaRPr lang="en-US" sz="900" b="1" kern="0" dirty="0">
              <a:latin typeface="Century Gothic"/>
              <a:ea typeface="Times New Roman" pitchFamily="-110" charset="0"/>
              <a:cs typeface="Century Gothic"/>
            </a:endParaRPr>
          </a:p>
          <a:p>
            <a:pPr marL="273050" indent="258763" algn="l" defTabSz="914400" rtl="0">
              <a:lnSpc>
                <a:spcPct val="90000"/>
              </a:lnSpc>
              <a:spcBef>
                <a:spcPct val="20000"/>
              </a:spcBef>
              <a:buFontTx/>
              <a:buChar char="-"/>
              <a:defRPr/>
            </a:pPr>
            <a:r>
              <a:rPr lang="en-US" sz="2800" b="1" kern="0" dirty="0">
                <a:latin typeface="Century Gothic"/>
                <a:ea typeface="Times New Roman" pitchFamily="-110" charset="0"/>
                <a:cs typeface="Century Gothic"/>
              </a:rPr>
              <a:t>Lack of social justice.</a:t>
            </a:r>
          </a:p>
          <a:p>
            <a:pPr marL="273050" indent="258763" algn="l" defTabSz="914400" rtl="0">
              <a:lnSpc>
                <a:spcPct val="90000"/>
              </a:lnSpc>
              <a:spcBef>
                <a:spcPct val="20000"/>
              </a:spcBef>
              <a:buClr>
                <a:schemeClr val="accent2"/>
              </a:buClr>
              <a:defRPr/>
            </a:pPr>
            <a:endParaRPr lang="en-US" sz="900" b="1" kern="0" dirty="0">
              <a:latin typeface="Century Gothic"/>
              <a:ea typeface="Times New Roman" pitchFamily="-110" charset="0"/>
              <a:cs typeface="Century Gothic"/>
            </a:endParaRPr>
          </a:p>
          <a:p>
            <a:pPr marL="273050" indent="258763" algn="l" defTabSz="914400" rtl="0">
              <a:lnSpc>
                <a:spcPct val="90000"/>
              </a:lnSpc>
              <a:spcBef>
                <a:spcPct val="20000"/>
              </a:spcBef>
              <a:buFontTx/>
              <a:buChar char="-"/>
              <a:defRPr/>
            </a:pPr>
            <a:r>
              <a:rPr lang="en-US" sz="2800" b="1" kern="0" dirty="0">
                <a:latin typeface="Century Gothic"/>
                <a:ea typeface="Times New Roman" pitchFamily="-110" charset="0"/>
                <a:cs typeface="Century Gothic"/>
              </a:rPr>
              <a:t>Exclusion of the society’s minorities</a:t>
            </a:r>
          </a:p>
          <a:p>
            <a:pPr marL="273050" indent="258763" algn="l" defTabSz="914400" rtl="0">
              <a:lnSpc>
                <a:spcPct val="90000"/>
              </a:lnSpc>
              <a:spcBef>
                <a:spcPct val="20000"/>
              </a:spcBef>
              <a:buClr>
                <a:schemeClr val="accent2"/>
              </a:buClr>
              <a:defRPr/>
            </a:pPr>
            <a:r>
              <a:rPr lang="en-US" sz="900" b="1" kern="0" dirty="0">
                <a:latin typeface="Century Gothic"/>
                <a:ea typeface="Times New Roman" pitchFamily="-110" charset="0"/>
                <a:cs typeface="Century Gothic"/>
              </a:rPr>
              <a:t> </a:t>
            </a:r>
          </a:p>
          <a:p>
            <a:pPr marL="273050" indent="258763" algn="l" defTabSz="914400" rtl="0">
              <a:lnSpc>
                <a:spcPct val="90000"/>
              </a:lnSpc>
              <a:spcBef>
                <a:spcPct val="20000"/>
              </a:spcBef>
              <a:buFontTx/>
              <a:buChar char="-"/>
              <a:defRPr/>
            </a:pPr>
            <a:r>
              <a:rPr lang="en-US" sz="2800" b="1" kern="0" dirty="0">
                <a:latin typeface="Century Gothic"/>
                <a:ea typeface="Times New Roman" pitchFamily="-110" charset="0"/>
                <a:cs typeface="Century Gothic"/>
              </a:rPr>
              <a:t>Repression.   </a:t>
            </a: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t>
            </a:r>
            <a:endParaRPr lang="en-US" sz="2800" b="1" kern="0" dirty="0">
              <a:latin typeface="Century Gothic"/>
              <a:ea typeface="Times New Roman" pitchFamily="-110" charset="0"/>
              <a:cs typeface="Century Gothic"/>
            </a:endParaRPr>
          </a:p>
        </p:txBody>
      </p:sp>
      <p:sp>
        <p:nvSpPr>
          <p:cNvPr id="6" name="Rectangle 4"/>
          <p:cNvSpPr>
            <a:spLocks noGrp="1" noChangeArrowheads="1"/>
          </p:cNvSpPr>
          <p:nvPr>
            <p:ph type="title"/>
          </p:nvPr>
        </p:nvSpPr>
        <p:spPr>
          <a:xfrm>
            <a:off x="17463" y="50800"/>
            <a:ext cx="6300787" cy="1216025"/>
          </a:xfrm>
        </p:spPr>
        <p:txBody>
          <a:bodyPr rtlCol="0">
            <a:normAutofit/>
          </a:bodyPr>
          <a:lstStyle/>
          <a:p>
            <a:pPr marL="514350" indent="-514350" defTabSz="914400">
              <a:spcBef>
                <a:spcPct val="20000"/>
              </a:spcBef>
              <a:defRPr/>
            </a:pPr>
            <a:r>
              <a:rPr lang="en-US" sz="3600" b="1" kern="0" dirty="0" smtClean="0">
                <a:solidFill>
                  <a:schemeClr val="bg1">
                    <a:lumMod val="75000"/>
                  </a:schemeClr>
                </a:solidFill>
                <a:latin typeface="Century Gothic"/>
                <a:ea typeface="Times New Roman" pitchFamily="-110" charset="0"/>
                <a:cs typeface="Century Gothic"/>
              </a:rPr>
              <a:t>2- </a:t>
            </a:r>
            <a:r>
              <a:rPr lang="en-US" sz="3200" b="1" kern="0" dirty="0" smtClean="0">
                <a:solidFill>
                  <a:schemeClr val="bg1">
                    <a:lumMod val="75000"/>
                  </a:schemeClr>
                </a:solidFill>
                <a:latin typeface="Century Gothic"/>
                <a:ea typeface="Times New Roman" pitchFamily="-110" charset="0"/>
                <a:cs typeface="Century Gothic"/>
              </a:rPr>
              <a:t>Causes of Arab Spring.</a:t>
            </a:r>
            <a:r>
              <a:rPr lang="en-US" sz="3600" b="1" kern="0" dirty="0" smtClean="0">
                <a:solidFill>
                  <a:schemeClr val="bg1">
                    <a:lumMod val="75000"/>
                  </a:schemeClr>
                </a:solidFill>
                <a:latin typeface="Century Gothic"/>
                <a:ea typeface="Times New Roman" pitchFamily="-110" charset="0"/>
                <a:cs typeface="Century Gothic"/>
              </a:rPr>
              <a:t> </a:t>
            </a:r>
            <a:r>
              <a:rPr lang="en-US" sz="1200" b="1" i="1" dirty="0" err="1">
                <a:solidFill>
                  <a:schemeClr val="bg1">
                    <a:lumMod val="75000"/>
                  </a:schemeClr>
                </a:solidFill>
                <a:latin typeface="Century Gothic"/>
                <a:ea typeface="Times New Roman" pitchFamily="-110" charset="0"/>
                <a:cs typeface="Century Gothic"/>
              </a:rPr>
              <a:t>Cont</a:t>
            </a:r>
            <a:r>
              <a:rPr lang="en-US" sz="3600" b="1" kern="0" dirty="0" smtClean="0">
                <a:solidFill>
                  <a:schemeClr val="bg1">
                    <a:lumMod val="75000"/>
                  </a:schemeClr>
                </a:solidFill>
                <a:latin typeface="Century Gothic"/>
                <a:ea typeface="Times New Roman" pitchFamily="-110" charset="0"/>
                <a:cs typeface="Century Gothic"/>
              </a:rPr>
              <a:t> </a:t>
            </a:r>
            <a:endParaRPr lang="en-US" sz="3600" b="1" kern="0" dirty="0">
              <a:solidFill>
                <a:schemeClr val="bg1">
                  <a:lumMod val="75000"/>
                </a:schemeClr>
              </a:solidFill>
              <a:latin typeface="Century Gothic"/>
              <a:ea typeface="Times New Roman" pitchFamily="-110" charset="0"/>
              <a:cs typeface="Century Gothic"/>
            </a:endParaRPr>
          </a:p>
        </p:txBody>
      </p:sp>
      <p:sp>
        <p:nvSpPr>
          <p:cNvPr id="5" name="Rectangle 4"/>
          <p:cNvSpPr/>
          <p:nvPr/>
        </p:nvSpPr>
        <p:spPr>
          <a:xfrm>
            <a:off x="250825" y="1004888"/>
            <a:ext cx="8713788"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3400" y="1764704"/>
            <a:ext cx="7848600" cy="4760640"/>
          </a:xfrm>
          <a:prstGeom prst="rect">
            <a:avLst/>
          </a:prstGeom>
          <a:noFill/>
          <a:ln w="9525">
            <a:noFill/>
            <a:miter lim="800000"/>
            <a:headEnd/>
            <a:tailEnd/>
          </a:ln>
          <a:effectLst>
            <a:reflection endPos="0" dist="12700" dir="5400000" sy="-100000" algn="bl" rotWithShape="0"/>
          </a:effectLst>
        </p:spPr>
        <p:txBody>
          <a:bodyPr/>
          <a:lstStyle/>
          <a:p>
            <a:pPr marL="723900" indent="-360363" algn="l" defTabSz="914400" rtl="0">
              <a:lnSpc>
                <a:spcPct val="90000"/>
              </a:lnSpc>
              <a:spcBef>
                <a:spcPct val="20000"/>
              </a:spcBef>
              <a:buClr>
                <a:schemeClr val="accent2"/>
              </a:buClr>
              <a:defRPr/>
            </a:pPr>
            <a:r>
              <a:rPr lang="en-US" sz="2800" b="1" kern="0" dirty="0">
                <a:latin typeface="Century Gothic"/>
                <a:ea typeface="Times New Roman" pitchFamily="-110" charset="0"/>
                <a:cs typeface="Century Gothic"/>
              </a:rPr>
              <a:t> - Enhancing statistical  indicators that measure and monitor good governance </a:t>
            </a:r>
            <a:r>
              <a:rPr lang="en-US" sz="2800" b="1" kern="0" dirty="0" smtClean="0">
                <a:latin typeface="Century Gothic"/>
                <a:ea typeface="Times New Roman" pitchFamily="-110" charset="0"/>
                <a:cs typeface="Century Gothic"/>
              </a:rPr>
              <a:t>become one of the most important role of  the NSOs. </a:t>
            </a:r>
            <a:endParaRPr lang="en-US" sz="2800" b="1" kern="0" dirty="0">
              <a:latin typeface="Century Gothic"/>
              <a:ea typeface="Times New Roman" pitchFamily="-110" charset="0"/>
              <a:cs typeface="Century Gothic"/>
            </a:endParaRPr>
          </a:p>
          <a:p>
            <a:pPr indent="363538" algn="l" defTabSz="914400" rtl="0">
              <a:lnSpc>
                <a:spcPct val="90000"/>
              </a:lnSpc>
              <a:spcBef>
                <a:spcPct val="20000"/>
              </a:spcBef>
              <a:buClr>
                <a:schemeClr val="accent2"/>
              </a:buClr>
              <a:defRPr/>
            </a:pPr>
            <a:r>
              <a:rPr lang="en-US" b="1" kern="0" dirty="0">
                <a:latin typeface="Century Gothic"/>
                <a:ea typeface="Times New Roman" pitchFamily="-110" charset="0"/>
                <a:cs typeface="Century Gothic"/>
              </a:rPr>
              <a:t>   </a:t>
            </a:r>
            <a:endParaRPr lang="en-US" b="1" dirty="0">
              <a:latin typeface="Century Gothic"/>
              <a:cs typeface="Century Gothic"/>
            </a:endParaRPr>
          </a:p>
          <a:p>
            <a:pPr marL="804863" indent="-441325" algn="l" defTabSz="914400" rtl="0">
              <a:lnSpc>
                <a:spcPct val="90000"/>
              </a:lnSpc>
              <a:spcBef>
                <a:spcPct val="20000"/>
              </a:spcBef>
              <a:buClr>
                <a:schemeClr val="accent2"/>
              </a:buClr>
              <a:defRPr/>
            </a:pPr>
            <a:r>
              <a:rPr lang="en-US" sz="2800" b="1" dirty="0">
                <a:latin typeface="Century Gothic"/>
                <a:cs typeface="Century Gothic"/>
              </a:rPr>
              <a:t> - Adopting </a:t>
            </a:r>
            <a:r>
              <a:rPr lang="en-US" sz="2800" b="1" dirty="0" smtClean="0">
                <a:latin typeface="Century Gothic"/>
                <a:cs typeface="Century Gothic"/>
              </a:rPr>
              <a:t>the global </a:t>
            </a:r>
            <a:r>
              <a:rPr lang="en-US" sz="2800" b="1" dirty="0">
                <a:latin typeface="Century Gothic"/>
                <a:cs typeface="Century Gothic"/>
              </a:rPr>
              <a:t>integrated systems for good governance </a:t>
            </a:r>
            <a:r>
              <a:rPr lang="en-US" sz="2800" b="1" dirty="0" smtClean="0">
                <a:latin typeface="Century Gothic"/>
                <a:cs typeface="Century Gothic"/>
              </a:rPr>
              <a:t>indicators </a:t>
            </a:r>
            <a:r>
              <a:rPr lang="en-US" sz="2800" b="1" dirty="0">
                <a:latin typeface="Century Gothic"/>
                <a:cs typeface="Century Gothic"/>
              </a:rPr>
              <a:t>and Information </a:t>
            </a:r>
            <a:r>
              <a:rPr lang="en-US" sz="2800" b="1" dirty="0" smtClean="0">
                <a:latin typeface="Century Gothic"/>
                <a:cs typeface="Century Gothic"/>
              </a:rPr>
              <a:t>availability, </a:t>
            </a:r>
            <a:r>
              <a:rPr lang="en-US" sz="2800" b="1" dirty="0">
                <a:latin typeface="Century Gothic"/>
                <a:cs typeface="Century Gothic"/>
              </a:rPr>
              <a:t>suitable for the region’s cultural demands and </a:t>
            </a:r>
            <a:r>
              <a:rPr lang="en-US" sz="2700" b="1" dirty="0">
                <a:latin typeface="Century Gothic"/>
                <a:cs typeface="Century Gothic"/>
              </a:rPr>
              <a:t>priorities.</a:t>
            </a:r>
          </a:p>
          <a:p>
            <a:pPr indent="363538" algn="l" defTabSz="914400" rtl="0">
              <a:lnSpc>
                <a:spcPct val="90000"/>
              </a:lnSpc>
              <a:spcBef>
                <a:spcPct val="20000"/>
              </a:spcBef>
              <a:buClr>
                <a:schemeClr val="accent2"/>
              </a:buClr>
              <a:defRPr/>
            </a:pPr>
            <a:endParaRPr lang="en-US" sz="2400" b="1" dirty="0">
              <a:latin typeface="Century Gothic"/>
              <a:cs typeface="Century Gothic"/>
            </a:endParaRPr>
          </a:p>
          <a:p>
            <a:pPr indent="441325" algn="l" defTabSz="914400" rtl="0">
              <a:lnSpc>
                <a:spcPct val="90000"/>
              </a:lnSpc>
              <a:spcBef>
                <a:spcPct val="20000"/>
              </a:spcBef>
              <a:buClr>
                <a:schemeClr val="accent2"/>
              </a:buClr>
              <a:defRPr/>
            </a:pPr>
            <a:r>
              <a:rPr lang="en-US" sz="2800" b="1" dirty="0">
                <a:latin typeface="Century Gothic"/>
                <a:cs typeface="Century Gothic"/>
              </a:rPr>
              <a:t>- </a:t>
            </a:r>
            <a:r>
              <a:rPr lang="en-US" sz="2700" b="1" dirty="0">
                <a:latin typeface="Century Gothic"/>
                <a:cs typeface="Century Gothic"/>
              </a:rPr>
              <a:t>Supporting the developmental </a:t>
            </a:r>
            <a:r>
              <a:rPr lang="en-US" sz="2700" b="1" dirty="0" smtClean="0">
                <a:latin typeface="Century Gothic"/>
                <a:cs typeface="Century Gothic"/>
              </a:rPr>
              <a:t>decisions.   </a:t>
            </a:r>
            <a:r>
              <a:rPr lang="en-US" sz="2700" b="1" dirty="0">
                <a:latin typeface="Century Gothic"/>
                <a:cs typeface="Century Gothic"/>
              </a:rPr>
              <a:t/>
            </a:r>
            <a:br>
              <a:rPr lang="en-US" sz="27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r>
            <a:br>
              <a:rPr lang="en-US" sz="2800" b="1" dirty="0">
                <a:latin typeface="Century Gothic"/>
                <a:cs typeface="Century Gothic"/>
              </a:rPr>
            </a:br>
            <a:r>
              <a:rPr lang="en-US" sz="2800" b="1" dirty="0">
                <a:latin typeface="Century Gothic"/>
                <a:cs typeface="Century Gothic"/>
              </a:rPr>
              <a:t>      </a:t>
            </a:r>
            <a:endParaRPr lang="en-US" sz="2800" b="1" kern="0" dirty="0">
              <a:latin typeface="Century Gothic"/>
              <a:ea typeface="Times New Roman" pitchFamily="-110" charset="0"/>
              <a:cs typeface="Century Gothic"/>
            </a:endParaRPr>
          </a:p>
        </p:txBody>
      </p:sp>
      <p:sp>
        <p:nvSpPr>
          <p:cNvPr id="6" name="Rectangle 4"/>
          <p:cNvSpPr>
            <a:spLocks noGrp="1" noChangeArrowheads="1"/>
          </p:cNvSpPr>
          <p:nvPr>
            <p:ph type="title"/>
          </p:nvPr>
        </p:nvSpPr>
        <p:spPr>
          <a:xfrm>
            <a:off x="234950" y="304800"/>
            <a:ext cx="7649418" cy="1216025"/>
          </a:xfrm>
        </p:spPr>
        <p:txBody>
          <a:bodyPr rtlCol="0">
            <a:normAutofit fontScale="90000"/>
          </a:bodyPr>
          <a:lstStyle/>
          <a:p>
            <a:pPr marL="514350" indent="-514350" defTabSz="914400">
              <a:spcBef>
                <a:spcPct val="20000"/>
              </a:spcBef>
              <a:defRPr/>
            </a:pPr>
            <a:r>
              <a:rPr lang="en-US" b="1" kern="0" dirty="0" smtClean="0">
                <a:latin typeface="Century Gothic"/>
                <a:ea typeface="Times New Roman" pitchFamily="-110" charset="0"/>
                <a:cs typeface="Century Gothic"/>
              </a:rPr>
              <a:t>3- The </a:t>
            </a:r>
            <a:r>
              <a:rPr lang="en-US" b="1" kern="0" dirty="0">
                <a:latin typeface="Century Gothic"/>
                <a:ea typeface="Times New Roman" pitchFamily="-110" charset="0"/>
                <a:cs typeface="Century Gothic"/>
              </a:rPr>
              <a:t>Impact of  the Arab Spring on NSOs Role.</a:t>
            </a:r>
          </a:p>
        </p:txBody>
      </p:sp>
      <p:sp>
        <p:nvSpPr>
          <p:cNvPr id="5" name="Rectangle 4"/>
          <p:cNvSpPr/>
          <p:nvPr/>
        </p:nvSpPr>
        <p:spPr>
          <a:xfrm>
            <a:off x="234950" y="1520825"/>
            <a:ext cx="8712200" cy="171450"/>
          </a:xfrm>
          <a:prstGeom prst="rect">
            <a:avLst/>
          </a:prstGeom>
          <a:solidFill>
            <a:schemeClr val="bg1">
              <a:lumMod val="8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rtl="0" fontAlgn="auto">
              <a:spcBef>
                <a:spcPts val="0"/>
              </a:spcBef>
              <a:spcAft>
                <a:spcPts val="0"/>
              </a:spcAft>
              <a:defRPr/>
            </a:pPr>
            <a:endParaRPr lang="ar-EG"/>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28384" y="133350"/>
            <a:ext cx="1080120" cy="8127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8"/>
          <p:cNvSpPr txBox="1">
            <a:spLocks noChangeArrowheads="1"/>
          </p:cNvSpPr>
          <p:nvPr/>
        </p:nvSpPr>
        <p:spPr bwMode="auto">
          <a:xfrm>
            <a:off x="6280150" y="4868863"/>
            <a:ext cx="2635250" cy="1492250"/>
          </a:xfrm>
          <a:prstGeom prst="rect">
            <a:avLst/>
          </a:prstGeom>
          <a:solidFill>
            <a:schemeClr val="bg1"/>
          </a:solidFill>
          <a:ln>
            <a:solidFill>
              <a:schemeClr val="dk1">
                <a:shade val="95000"/>
                <a:satMod val="105000"/>
              </a:schemeClr>
            </a:solidFill>
            <a:headEnd/>
            <a:tailEnd/>
          </a:ln>
        </p:spPr>
        <p:style>
          <a:lnRef idx="3">
            <a:schemeClr val="lt1"/>
          </a:lnRef>
          <a:fillRef idx="1">
            <a:schemeClr val="accent6"/>
          </a:fillRef>
          <a:effectRef idx="1">
            <a:schemeClr val="accent6"/>
          </a:effectRef>
          <a:fontRef idx="minor">
            <a:schemeClr val="lt1"/>
          </a:fontRef>
        </p:style>
        <p:txBody>
          <a:bodyPr>
            <a:spAutoFit/>
          </a:bodyPr>
          <a:lstStyle>
            <a:lvl1pPr marL="179388" indent="-179388" defTabSz="900113">
              <a:defRPr>
                <a:solidFill>
                  <a:schemeClr val="tx1"/>
                </a:solidFill>
                <a:latin typeface="Arial" pitchFamily="34" charset="0"/>
                <a:cs typeface="Arial" pitchFamily="34" charset="0"/>
              </a:defRPr>
            </a:lvl1pPr>
            <a:lvl2pPr marL="742950" indent="-285750" defTabSz="900113">
              <a:defRPr>
                <a:solidFill>
                  <a:schemeClr val="tx1"/>
                </a:solidFill>
                <a:latin typeface="Arial" pitchFamily="34" charset="0"/>
                <a:cs typeface="Arial" pitchFamily="34" charset="0"/>
              </a:defRPr>
            </a:lvl2pPr>
            <a:lvl3pPr marL="1143000" indent="-228600" defTabSz="900113">
              <a:defRPr>
                <a:solidFill>
                  <a:schemeClr val="tx1"/>
                </a:solidFill>
                <a:latin typeface="Arial" pitchFamily="34" charset="0"/>
                <a:cs typeface="Arial" pitchFamily="34" charset="0"/>
              </a:defRPr>
            </a:lvl3pPr>
            <a:lvl4pPr marL="1600200" indent="-228600" defTabSz="900113">
              <a:defRPr>
                <a:solidFill>
                  <a:schemeClr val="tx1"/>
                </a:solidFill>
                <a:latin typeface="Arial" pitchFamily="34" charset="0"/>
                <a:cs typeface="Arial" pitchFamily="34" charset="0"/>
              </a:defRPr>
            </a:lvl4pPr>
            <a:lvl5pPr marL="2057400" indent="-228600" defTabSz="900113">
              <a:defRPr>
                <a:solidFill>
                  <a:schemeClr val="tx1"/>
                </a:solidFill>
                <a:latin typeface="Arial" pitchFamily="34" charset="0"/>
                <a:cs typeface="Arial" pitchFamily="34" charset="0"/>
              </a:defRPr>
            </a:lvl5pPr>
            <a:lvl6pPr marL="2514600" indent="-228600" defTabSz="900113" fontAlgn="base">
              <a:spcBef>
                <a:spcPct val="0"/>
              </a:spcBef>
              <a:spcAft>
                <a:spcPct val="0"/>
              </a:spcAft>
              <a:defRPr>
                <a:solidFill>
                  <a:schemeClr val="tx1"/>
                </a:solidFill>
                <a:latin typeface="Arial" pitchFamily="34" charset="0"/>
                <a:cs typeface="Arial" pitchFamily="34" charset="0"/>
              </a:defRPr>
            </a:lvl6pPr>
            <a:lvl7pPr marL="2971800" indent="-228600" defTabSz="900113" fontAlgn="base">
              <a:spcBef>
                <a:spcPct val="0"/>
              </a:spcBef>
              <a:spcAft>
                <a:spcPct val="0"/>
              </a:spcAft>
              <a:defRPr>
                <a:solidFill>
                  <a:schemeClr val="tx1"/>
                </a:solidFill>
                <a:latin typeface="Arial" pitchFamily="34" charset="0"/>
                <a:cs typeface="Arial" pitchFamily="34" charset="0"/>
              </a:defRPr>
            </a:lvl7pPr>
            <a:lvl8pPr marL="3429000" indent="-228600" defTabSz="900113" fontAlgn="base">
              <a:spcBef>
                <a:spcPct val="0"/>
              </a:spcBef>
              <a:spcAft>
                <a:spcPct val="0"/>
              </a:spcAft>
              <a:defRPr>
                <a:solidFill>
                  <a:schemeClr val="tx1"/>
                </a:solidFill>
                <a:latin typeface="Arial" pitchFamily="34" charset="0"/>
                <a:cs typeface="Arial" pitchFamily="34" charset="0"/>
              </a:defRPr>
            </a:lvl8pPr>
            <a:lvl9pPr marL="3886200" indent="-228600" defTabSz="900113" fontAlgn="base">
              <a:spcBef>
                <a:spcPct val="0"/>
              </a:spcBef>
              <a:spcAft>
                <a:spcPct val="0"/>
              </a:spcAft>
              <a:defRPr>
                <a:solidFill>
                  <a:schemeClr val="tx1"/>
                </a:solidFill>
                <a:latin typeface="Arial" pitchFamily="34" charset="0"/>
                <a:cs typeface="Arial" pitchFamily="34" charset="0"/>
              </a:defRPr>
            </a:lvl9pPr>
          </a:lstStyle>
          <a:p>
            <a:pPr algn="l" rtl="0" fontAlgn="auto">
              <a:lnSpc>
                <a:spcPct val="150000"/>
              </a:lnSpc>
              <a:spcBef>
                <a:spcPct val="50000"/>
              </a:spcBef>
              <a:spcAft>
                <a:spcPts val="0"/>
              </a:spcAft>
              <a:buSzPct val="105000"/>
              <a:buFontTx/>
              <a:buBlip>
                <a:blip r:embed="rId2"/>
              </a:buBlip>
              <a:defRPr/>
            </a:pPr>
            <a:r>
              <a:rPr lang="ar-EG" sz="1400" b="1" dirty="0"/>
              <a:t>Individuals and institutions Participation in decision-making</a:t>
            </a:r>
          </a:p>
          <a:p>
            <a:pPr algn="l" rtl="0" fontAlgn="auto">
              <a:lnSpc>
                <a:spcPct val="150000"/>
              </a:lnSpc>
              <a:spcBef>
                <a:spcPct val="50000"/>
              </a:spcBef>
              <a:spcAft>
                <a:spcPts val="0"/>
              </a:spcAft>
              <a:buSzPct val="105000"/>
              <a:buFontTx/>
              <a:buBlip>
                <a:blip r:embed="rId2"/>
              </a:buBlip>
              <a:defRPr/>
            </a:pPr>
            <a:r>
              <a:rPr lang="ar-EG" sz="1400" b="1" dirty="0"/>
              <a:t>Accountability</a:t>
            </a:r>
          </a:p>
        </p:txBody>
      </p:sp>
      <p:sp>
        <p:nvSpPr>
          <p:cNvPr id="22" name="Isosceles Triangle 21"/>
          <p:cNvSpPr/>
          <p:nvPr/>
        </p:nvSpPr>
        <p:spPr>
          <a:xfrm>
            <a:off x="152400" y="1397000"/>
            <a:ext cx="4927600" cy="4927600"/>
          </a:xfrm>
          <a:prstGeom prst="triangle">
            <a:avLst/>
          </a:prstGeom>
        </p:spPr>
        <p:style>
          <a:lnRef idx="1">
            <a:schemeClr val="dk1"/>
          </a:lnRef>
          <a:fillRef idx="2">
            <a:schemeClr val="dk1"/>
          </a:fillRef>
          <a:effectRef idx="1">
            <a:schemeClr val="dk1"/>
          </a:effectRef>
          <a:fontRef idx="minor">
            <a:schemeClr val="dk1"/>
          </a:fontRef>
        </p:style>
      </p:sp>
      <p:sp>
        <p:nvSpPr>
          <p:cNvPr id="23" name="Freeform 22"/>
          <p:cNvSpPr/>
          <p:nvPr/>
        </p:nvSpPr>
        <p:spPr>
          <a:xfrm>
            <a:off x="2590800" y="1828800"/>
            <a:ext cx="3203575" cy="1165225"/>
          </a:xfrm>
          <a:custGeom>
            <a:avLst/>
            <a:gdLst>
              <a:gd name="connsiteX0" fmla="*/ 0 w 3202940"/>
              <a:gd name="connsiteY0" fmla="*/ 194413 h 1166455"/>
              <a:gd name="connsiteX1" fmla="*/ 56942 w 3202940"/>
              <a:gd name="connsiteY1" fmla="*/ 56942 h 1166455"/>
              <a:gd name="connsiteX2" fmla="*/ 194413 w 3202940"/>
              <a:gd name="connsiteY2" fmla="*/ 0 h 1166455"/>
              <a:gd name="connsiteX3" fmla="*/ 3008527 w 3202940"/>
              <a:gd name="connsiteY3" fmla="*/ 0 h 1166455"/>
              <a:gd name="connsiteX4" fmla="*/ 3145998 w 3202940"/>
              <a:gd name="connsiteY4" fmla="*/ 56942 h 1166455"/>
              <a:gd name="connsiteX5" fmla="*/ 3202940 w 3202940"/>
              <a:gd name="connsiteY5" fmla="*/ 194413 h 1166455"/>
              <a:gd name="connsiteX6" fmla="*/ 3202940 w 3202940"/>
              <a:gd name="connsiteY6" fmla="*/ 972042 h 1166455"/>
              <a:gd name="connsiteX7" fmla="*/ 3145998 w 3202940"/>
              <a:gd name="connsiteY7" fmla="*/ 1109513 h 1166455"/>
              <a:gd name="connsiteX8" fmla="*/ 3008527 w 3202940"/>
              <a:gd name="connsiteY8" fmla="*/ 1166455 h 1166455"/>
              <a:gd name="connsiteX9" fmla="*/ 194413 w 3202940"/>
              <a:gd name="connsiteY9" fmla="*/ 1166455 h 1166455"/>
              <a:gd name="connsiteX10" fmla="*/ 56942 w 3202940"/>
              <a:gd name="connsiteY10" fmla="*/ 1109513 h 1166455"/>
              <a:gd name="connsiteX11" fmla="*/ 0 w 3202940"/>
              <a:gd name="connsiteY11" fmla="*/ 972042 h 1166455"/>
              <a:gd name="connsiteX12" fmla="*/ 0 w 3202940"/>
              <a:gd name="connsiteY12" fmla="*/ 194413 h 116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40" h="1166455">
                <a:moveTo>
                  <a:pt x="0" y="194413"/>
                </a:moveTo>
                <a:cubicBezTo>
                  <a:pt x="0" y="142851"/>
                  <a:pt x="20483" y="93402"/>
                  <a:pt x="56942" y="56942"/>
                </a:cubicBezTo>
                <a:cubicBezTo>
                  <a:pt x="93402" y="20483"/>
                  <a:pt x="142851" y="0"/>
                  <a:pt x="194413" y="0"/>
                </a:cubicBezTo>
                <a:lnTo>
                  <a:pt x="3008527" y="0"/>
                </a:lnTo>
                <a:cubicBezTo>
                  <a:pt x="3060089" y="0"/>
                  <a:pt x="3109538" y="20483"/>
                  <a:pt x="3145998" y="56942"/>
                </a:cubicBezTo>
                <a:cubicBezTo>
                  <a:pt x="3182457" y="93402"/>
                  <a:pt x="3202940" y="142851"/>
                  <a:pt x="3202940" y="194413"/>
                </a:cubicBezTo>
                <a:lnTo>
                  <a:pt x="3202940" y="972042"/>
                </a:lnTo>
                <a:cubicBezTo>
                  <a:pt x="3202940" y="1023604"/>
                  <a:pt x="3182457" y="1073053"/>
                  <a:pt x="3145998" y="1109513"/>
                </a:cubicBezTo>
                <a:cubicBezTo>
                  <a:pt x="3109538" y="1145973"/>
                  <a:pt x="3060089" y="1166455"/>
                  <a:pt x="3008527" y="1166455"/>
                </a:cubicBezTo>
                <a:lnTo>
                  <a:pt x="194413" y="1166455"/>
                </a:lnTo>
                <a:cubicBezTo>
                  <a:pt x="142851" y="1166455"/>
                  <a:pt x="93402" y="1145972"/>
                  <a:pt x="56942" y="1109513"/>
                </a:cubicBezTo>
                <a:cubicBezTo>
                  <a:pt x="20483" y="1073053"/>
                  <a:pt x="0" y="1023604"/>
                  <a:pt x="0" y="972042"/>
                </a:cubicBezTo>
                <a:lnTo>
                  <a:pt x="0" y="194413"/>
                </a:lnTo>
                <a:close/>
              </a:path>
            </a:pathLst>
          </a:custGeom>
          <a:solidFill>
            <a:schemeClr val="bg1">
              <a:lumMod val="95000"/>
            </a:schemeClr>
          </a:solidFill>
          <a:ln>
            <a:solidFill>
              <a:schemeClr val="dk1">
                <a:shade val="95000"/>
                <a:satMod val="105000"/>
              </a:schemeClr>
            </a:solidFill>
          </a:ln>
        </p:spPr>
        <p:style>
          <a:lnRef idx="1">
            <a:schemeClr val="dk1"/>
          </a:lnRef>
          <a:fillRef idx="2">
            <a:schemeClr val="dk1"/>
          </a:fillRef>
          <a:effectRef idx="1">
            <a:schemeClr val="dk1"/>
          </a:effectRef>
          <a:fontRef idx="minor">
            <a:schemeClr val="dk1"/>
          </a:fontRef>
        </p:style>
        <p:txBody>
          <a:bodyPr lIns="148382" tIns="148382" rIns="148382" bIns="148382" anchor="ctr"/>
          <a:lstStyle/>
          <a:p>
            <a:pPr algn="ctr" defTabSz="1066800" rtl="0" fontAlgn="auto">
              <a:lnSpc>
                <a:spcPct val="90000"/>
              </a:lnSpc>
              <a:spcBef>
                <a:spcPts val="0"/>
              </a:spcBef>
              <a:spcAft>
                <a:spcPct val="35000"/>
              </a:spcAft>
              <a:defRPr/>
            </a:pPr>
            <a:r>
              <a:rPr lang="en-US" b="1" dirty="0">
                <a:solidFill>
                  <a:schemeClr val="tx1"/>
                </a:solidFill>
                <a:latin typeface="Arial" pitchFamily="34" charset="0"/>
                <a:cs typeface="Arial" pitchFamily="34" charset="0"/>
              </a:rPr>
              <a:t>Good governance</a:t>
            </a:r>
            <a:r>
              <a:rPr lang="ar-SA" b="1" dirty="0">
                <a:solidFill>
                  <a:schemeClr val="tx1"/>
                </a:solidFill>
                <a:latin typeface="Arial" pitchFamily="34" charset="0"/>
              </a:rPr>
              <a:t/>
            </a:r>
            <a:br>
              <a:rPr lang="ar-SA" b="1" dirty="0">
                <a:solidFill>
                  <a:schemeClr val="tx1"/>
                </a:solidFill>
                <a:latin typeface="Arial" pitchFamily="34" charset="0"/>
              </a:rPr>
            </a:br>
            <a:endParaRPr lang="ar-EG" b="1" dirty="0">
              <a:solidFill>
                <a:schemeClr val="tx1"/>
              </a:solidFill>
              <a:latin typeface="Arial" pitchFamily="34" charset="0"/>
            </a:endParaRPr>
          </a:p>
        </p:txBody>
      </p:sp>
      <p:sp>
        <p:nvSpPr>
          <p:cNvPr id="24" name="Freeform 23"/>
          <p:cNvSpPr/>
          <p:nvPr/>
        </p:nvSpPr>
        <p:spPr>
          <a:xfrm>
            <a:off x="2616200" y="3352800"/>
            <a:ext cx="3203575" cy="1166813"/>
          </a:xfrm>
          <a:custGeom>
            <a:avLst/>
            <a:gdLst>
              <a:gd name="connsiteX0" fmla="*/ 0 w 3202940"/>
              <a:gd name="connsiteY0" fmla="*/ 194413 h 1166455"/>
              <a:gd name="connsiteX1" fmla="*/ 56942 w 3202940"/>
              <a:gd name="connsiteY1" fmla="*/ 56942 h 1166455"/>
              <a:gd name="connsiteX2" fmla="*/ 194413 w 3202940"/>
              <a:gd name="connsiteY2" fmla="*/ 0 h 1166455"/>
              <a:gd name="connsiteX3" fmla="*/ 3008527 w 3202940"/>
              <a:gd name="connsiteY3" fmla="*/ 0 h 1166455"/>
              <a:gd name="connsiteX4" fmla="*/ 3145998 w 3202940"/>
              <a:gd name="connsiteY4" fmla="*/ 56942 h 1166455"/>
              <a:gd name="connsiteX5" fmla="*/ 3202940 w 3202940"/>
              <a:gd name="connsiteY5" fmla="*/ 194413 h 1166455"/>
              <a:gd name="connsiteX6" fmla="*/ 3202940 w 3202940"/>
              <a:gd name="connsiteY6" fmla="*/ 972042 h 1166455"/>
              <a:gd name="connsiteX7" fmla="*/ 3145998 w 3202940"/>
              <a:gd name="connsiteY7" fmla="*/ 1109513 h 1166455"/>
              <a:gd name="connsiteX8" fmla="*/ 3008527 w 3202940"/>
              <a:gd name="connsiteY8" fmla="*/ 1166455 h 1166455"/>
              <a:gd name="connsiteX9" fmla="*/ 194413 w 3202940"/>
              <a:gd name="connsiteY9" fmla="*/ 1166455 h 1166455"/>
              <a:gd name="connsiteX10" fmla="*/ 56942 w 3202940"/>
              <a:gd name="connsiteY10" fmla="*/ 1109513 h 1166455"/>
              <a:gd name="connsiteX11" fmla="*/ 0 w 3202940"/>
              <a:gd name="connsiteY11" fmla="*/ 972042 h 1166455"/>
              <a:gd name="connsiteX12" fmla="*/ 0 w 3202940"/>
              <a:gd name="connsiteY12" fmla="*/ 194413 h 116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40" h="1166455">
                <a:moveTo>
                  <a:pt x="0" y="194413"/>
                </a:moveTo>
                <a:cubicBezTo>
                  <a:pt x="0" y="142851"/>
                  <a:pt x="20483" y="93402"/>
                  <a:pt x="56942" y="56942"/>
                </a:cubicBezTo>
                <a:cubicBezTo>
                  <a:pt x="93402" y="20483"/>
                  <a:pt x="142851" y="0"/>
                  <a:pt x="194413" y="0"/>
                </a:cubicBezTo>
                <a:lnTo>
                  <a:pt x="3008527" y="0"/>
                </a:lnTo>
                <a:cubicBezTo>
                  <a:pt x="3060089" y="0"/>
                  <a:pt x="3109538" y="20483"/>
                  <a:pt x="3145998" y="56942"/>
                </a:cubicBezTo>
                <a:cubicBezTo>
                  <a:pt x="3182457" y="93402"/>
                  <a:pt x="3202940" y="142851"/>
                  <a:pt x="3202940" y="194413"/>
                </a:cubicBezTo>
                <a:lnTo>
                  <a:pt x="3202940" y="972042"/>
                </a:lnTo>
                <a:cubicBezTo>
                  <a:pt x="3202940" y="1023604"/>
                  <a:pt x="3182457" y="1073053"/>
                  <a:pt x="3145998" y="1109513"/>
                </a:cubicBezTo>
                <a:cubicBezTo>
                  <a:pt x="3109538" y="1145973"/>
                  <a:pt x="3060089" y="1166455"/>
                  <a:pt x="3008527" y="1166455"/>
                </a:cubicBezTo>
                <a:lnTo>
                  <a:pt x="194413" y="1166455"/>
                </a:lnTo>
                <a:cubicBezTo>
                  <a:pt x="142851" y="1166455"/>
                  <a:pt x="93402" y="1145972"/>
                  <a:pt x="56942" y="1109513"/>
                </a:cubicBezTo>
                <a:cubicBezTo>
                  <a:pt x="20483" y="1073053"/>
                  <a:pt x="0" y="1023604"/>
                  <a:pt x="0" y="972042"/>
                </a:cubicBezTo>
                <a:lnTo>
                  <a:pt x="0" y="194413"/>
                </a:lnTo>
                <a:close/>
              </a:path>
            </a:pathLst>
          </a:custGeom>
          <a:solidFill>
            <a:schemeClr val="bg1">
              <a:lumMod val="95000"/>
            </a:schemeClr>
          </a:solidFill>
          <a:ln>
            <a:solidFill>
              <a:schemeClr val="dk1">
                <a:shade val="95000"/>
                <a:satMod val="105000"/>
              </a:schemeClr>
            </a:solidFill>
          </a:ln>
        </p:spPr>
        <p:style>
          <a:lnRef idx="1">
            <a:schemeClr val="accent3"/>
          </a:lnRef>
          <a:fillRef idx="3">
            <a:schemeClr val="accent3"/>
          </a:fillRef>
          <a:effectRef idx="2">
            <a:schemeClr val="accent3"/>
          </a:effectRef>
          <a:fontRef idx="minor">
            <a:schemeClr val="lt1"/>
          </a:fontRef>
        </p:style>
        <p:txBody>
          <a:bodyPr lIns="148382" tIns="148382" rIns="148382" bIns="148382" anchor="ctr"/>
          <a:lstStyle/>
          <a:p>
            <a:pPr algn="ctr" defTabSz="1066800" rtl="0" fontAlgn="auto">
              <a:lnSpc>
                <a:spcPct val="90000"/>
              </a:lnSpc>
              <a:spcBef>
                <a:spcPts val="0"/>
              </a:spcBef>
              <a:spcAft>
                <a:spcPct val="35000"/>
              </a:spcAft>
              <a:defRPr/>
            </a:pPr>
            <a:r>
              <a:rPr lang="ar-EG" b="1" dirty="0">
                <a:solidFill>
                  <a:schemeClr val="tx1"/>
                </a:solidFill>
                <a:latin typeface="Arial" pitchFamily="34" charset="0"/>
              </a:rPr>
              <a:t>Open / Free </a:t>
            </a:r>
            <a:r>
              <a:rPr lang="ar-EG" b="1" dirty="0">
                <a:solidFill>
                  <a:schemeClr val="tx1"/>
                </a:solidFill>
                <a:latin typeface="Arial" pitchFamily="34" charset="0"/>
              </a:rPr>
              <a:t>society </a:t>
            </a:r>
            <a:r>
              <a:rPr lang="en-US" b="1" dirty="0">
                <a:solidFill>
                  <a:schemeClr val="tx1"/>
                </a:solidFill>
                <a:latin typeface="Arial" pitchFamily="34" charset="0"/>
                <a:cs typeface="Arial" pitchFamily="34" charset="0"/>
              </a:rPr>
              <a:t>and </a:t>
            </a:r>
            <a:r>
              <a:rPr lang="en-US" b="1" dirty="0">
                <a:solidFill>
                  <a:schemeClr val="tx1"/>
                </a:solidFill>
                <a:latin typeface="Arial" pitchFamily="34" charset="0"/>
                <a:cs typeface="Arial" pitchFamily="34" charset="0"/>
              </a:rPr>
              <a:t>p</a:t>
            </a:r>
            <a:r>
              <a:rPr lang="en-US" b="1" dirty="0">
                <a:solidFill>
                  <a:schemeClr val="tx1"/>
                </a:solidFill>
                <a:latin typeface="Arial" pitchFamily="34" charset="0"/>
                <a:cs typeface="Arial" pitchFamily="34" charset="0"/>
              </a:rPr>
              <a:t>ublic interaction</a:t>
            </a:r>
            <a:r>
              <a:rPr lang="ar-EG" b="1" dirty="0">
                <a:solidFill>
                  <a:schemeClr val="tx1"/>
                </a:solidFill>
                <a:latin typeface="Arial" pitchFamily="34" charset="0"/>
              </a:rPr>
              <a:t> </a:t>
            </a:r>
            <a:endParaRPr lang="ar-EG" b="1" dirty="0">
              <a:solidFill>
                <a:schemeClr val="tx1"/>
              </a:solidFill>
              <a:latin typeface="Arial" pitchFamily="34" charset="0"/>
            </a:endParaRPr>
          </a:p>
        </p:txBody>
      </p:sp>
      <p:sp>
        <p:nvSpPr>
          <p:cNvPr id="25" name="Freeform 24"/>
          <p:cNvSpPr/>
          <p:nvPr/>
        </p:nvSpPr>
        <p:spPr>
          <a:xfrm>
            <a:off x="2605088" y="5005388"/>
            <a:ext cx="3203575" cy="1166812"/>
          </a:xfrm>
          <a:custGeom>
            <a:avLst/>
            <a:gdLst>
              <a:gd name="connsiteX0" fmla="*/ 0 w 3202940"/>
              <a:gd name="connsiteY0" fmla="*/ 194413 h 1166455"/>
              <a:gd name="connsiteX1" fmla="*/ 56942 w 3202940"/>
              <a:gd name="connsiteY1" fmla="*/ 56942 h 1166455"/>
              <a:gd name="connsiteX2" fmla="*/ 194413 w 3202940"/>
              <a:gd name="connsiteY2" fmla="*/ 0 h 1166455"/>
              <a:gd name="connsiteX3" fmla="*/ 3008527 w 3202940"/>
              <a:gd name="connsiteY3" fmla="*/ 0 h 1166455"/>
              <a:gd name="connsiteX4" fmla="*/ 3145998 w 3202940"/>
              <a:gd name="connsiteY4" fmla="*/ 56942 h 1166455"/>
              <a:gd name="connsiteX5" fmla="*/ 3202940 w 3202940"/>
              <a:gd name="connsiteY5" fmla="*/ 194413 h 1166455"/>
              <a:gd name="connsiteX6" fmla="*/ 3202940 w 3202940"/>
              <a:gd name="connsiteY6" fmla="*/ 972042 h 1166455"/>
              <a:gd name="connsiteX7" fmla="*/ 3145998 w 3202940"/>
              <a:gd name="connsiteY7" fmla="*/ 1109513 h 1166455"/>
              <a:gd name="connsiteX8" fmla="*/ 3008527 w 3202940"/>
              <a:gd name="connsiteY8" fmla="*/ 1166455 h 1166455"/>
              <a:gd name="connsiteX9" fmla="*/ 194413 w 3202940"/>
              <a:gd name="connsiteY9" fmla="*/ 1166455 h 1166455"/>
              <a:gd name="connsiteX10" fmla="*/ 56942 w 3202940"/>
              <a:gd name="connsiteY10" fmla="*/ 1109513 h 1166455"/>
              <a:gd name="connsiteX11" fmla="*/ 0 w 3202940"/>
              <a:gd name="connsiteY11" fmla="*/ 972042 h 1166455"/>
              <a:gd name="connsiteX12" fmla="*/ 0 w 3202940"/>
              <a:gd name="connsiteY12" fmla="*/ 194413 h 116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2940" h="1166455">
                <a:moveTo>
                  <a:pt x="0" y="194413"/>
                </a:moveTo>
                <a:cubicBezTo>
                  <a:pt x="0" y="142851"/>
                  <a:pt x="20483" y="93402"/>
                  <a:pt x="56942" y="56942"/>
                </a:cubicBezTo>
                <a:cubicBezTo>
                  <a:pt x="93402" y="20483"/>
                  <a:pt x="142851" y="0"/>
                  <a:pt x="194413" y="0"/>
                </a:cubicBezTo>
                <a:lnTo>
                  <a:pt x="3008527" y="0"/>
                </a:lnTo>
                <a:cubicBezTo>
                  <a:pt x="3060089" y="0"/>
                  <a:pt x="3109538" y="20483"/>
                  <a:pt x="3145998" y="56942"/>
                </a:cubicBezTo>
                <a:cubicBezTo>
                  <a:pt x="3182457" y="93402"/>
                  <a:pt x="3202940" y="142851"/>
                  <a:pt x="3202940" y="194413"/>
                </a:cubicBezTo>
                <a:lnTo>
                  <a:pt x="3202940" y="972042"/>
                </a:lnTo>
                <a:cubicBezTo>
                  <a:pt x="3202940" y="1023604"/>
                  <a:pt x="3182457" y="1073053"/>
                  <a:pt x="3145998" y="1109513"/>
                </a:cubicBezTo>
                <a:cubicBezTo>
                  <a:pt x="3109538" y="1145973"/>
                  <a:pt x="3060089" y="1166455"/>
                  <a:pt x="3008527" y="1166455"/>
                </a:cubicBezTo>
                <a:lnTo>
                  <a:pt x="194413" y="1166455"/>
                </a:lnTo>
                <a:cubicBezTo>
                  <a:pt x="142851" y="1166455"/>
                  <a:pt x="93402" y="1145972"/>
                  <a:pt x="56942" y="1109513"/>
                </a:cubicBezTo>
                <a:cubicBezTo>
                  <a:pt x="20483" y="1073053"/>
                  <a:pt x="0" y="1023604"/>
                  <a:pt x="0" y="972042"/>
                </a:cubicBezTo>
                <a:lnTo>
                  <a:pt x="0" y="194413"/>
                </a:lnTo>
                <a:close/>
              </a:path>
            </a:pathLst>
          </a:custGeom>
          <a:solidFill>
            <a:schemeClr val="bg1">
              <a:lumMod val="95000"/>
            </a:schemeClr>
          </a:solidFill>
          <a:ln>
            <a:solidFill>
              <a:schemeClr val="dk1">
                <a:shade val="95000"/>
                <a:satMod val="105000"/>
              </a:schemeClr>
            </a:solidFill>
          </a:ln>
        </p:spPr>
        <p:style>
          <a:lnRef idx="1">
            <a:schemeClr val="accent3"/>
          </a:lnRef>
          <a:fillRef idx="3">
            <a:schemeClr val="accent3"/>
          </a:fillRef>
          <a:effectRef idx="2">
            <a:schemeClr val="accent3"/>
          </a:effectRef>
          <a:fontRef idx="minor">
            <a:schemeClr val="lt1"/>
          </a:fontRef>
        </p:style>
        <p:txBody>
          <a:bodyPr lIns="148382" tIns="148382" rIns="148382" bIns="148382" anchor="ctr"/>
          <a:lstStyle/>
          <a:p>
            <a:pPr algn="ctr" defTabSz="1066800" rtl="0" fontAlgn="auto">
              <a:lnSpc>
                <a:spcPct val="90000"/>
              </a:lnSpc>
              <a:spcBef>
                <a:spcPts val="0"/>
              </a:spcBef>
              <a:spcAft>
                <a:spcPct val="35000"/>
              </a:spcAft>
              <a:defRPr/>
            </a:pPr>
            <a:r>
              <a:rPr lang="en-US" b="1" dirty="0">
                <a:solidFill>
                  <a:schemeClr val="tx1"/>
                </a:solidFill>
                <a:latin typeface="Arial" pitchFamily="34" charset="0"/>
                <a:cs typeface="Arial" pitchFamily="34" charset="0"/>
              </a:rPr>
              <a:t>Increasing t</a:t>
            </a:r>
            <a:r>
              <a:rPr lang="ar-EG" b="1" dirty="0">
                <a:solidFill>
                  <a:schemeClr val="tx1"/>
                </a:solidFill>
                <a:latin typeface="Arial" pitchFamily="34" charset="0"/>
              </a:rPr>
              <a:t>ransparency </a:t>
            </a:r>
            <a:r>
              <a:rPr lang="ar-EG" b="1" dirty="0">
                <a:solidFill>
                  <a:schemeClr val="tx1"/>
                </a:solidFill>
                <a:latin typeface="Arial" pitchFamily="34" charset="0"/>
              </a:rPr>
              <a:t>and </a:t>
            </a:r>
            <a:r>
              <a:rPr lang="ar-EG" b="1" dirty="0">
                <a:solidFill>
                  <a:schemeClr val="tx1"/>
                </a:solidFill>
                <a:latin typeface="Arial" pitchFamily="34" charset="0"/>
              </a:rPr>
              <a:t>information </a:t>
            </a:r>
            <a:r>
              <a:rPr lang="en-GB" b="1" dirty="0">
                <a:solidFill>
                  <a:schemeClr val="tx1"/>
                </a:solidFill>
                <a:latin typeface="Arial" pitchFamily="34" charset="0"/>
                <a:cs typeface="Arial" pitchFamily="34" charset="0"/>
              </a:rPr>
              <a:t>availability</a:t>
            </a:r>
            <a:endParaRPr lang="ar-EG" b="1" dirty="0">
              <a:solidFill>
                <a:schemeClr val="tx1"/>
              </a:solidFill>
              <a:latin typeface="Arial" pitchFamily="34" charset="0"/>
            </a:endParaRPr>
          </a:p>
        </p:txBody>
      </p:sp>
      <p:sp>
        <p:nvSpPr>
          <p:cNvPr id="13" name="Text Box 810"/>
          <p:cNvSpPr txBox="1">
            <a:spLocks noChangeArrowheads="1"/>
          </p:cNvSpPr>
          <p:nvPr/>
        </p:nvSpPr>
        <p:spPr bwMode="auto">
          <a:xfrm>
            <a:off x="6280150" y="3641725"/>
            <a:ext cx="2635250" cy="1082675"/>
          </a:xfrm>
          <a:prstGeom prst="rect">
            <a:avLst/>
          </a:prstGeom>
          <a:solidFill>
            <a:schemeClr val="bg1"/>
          </a:solidFill>
          <a:ln>
            <a:solidFill>
              <a:schemeClr val="dk1">
                <a:shade val="95000"/>
                <a:satMod val="105000"/>
              </a:schemeClr>
            </a:solidFill>
            <a:headEnd/>
            <a:tailEnd/>
          </a:ln>
        </p:spPr>
        <p:style>
          <a:lnRef idx="3">
            <a:schemeClr val="lt1"/>
          </a:lnRef>
          <a:fillRef idx="1">
            <a:schemeClr val="accent6"/>
          </a:fillRef>
          <a:effectRef idx="1">
            <a:schemeClr val="accent6"/>
          </a:effectRef>
          <a:fontRef idx="minor">
            <a:schemeClr val="lt1"/>
          </a:fontRef>
        </p:style>
        <p:txBody>
          <a:bodyPr>
            <a:spAutoFit/>
          </a:bodyPr>
          <a:lstStyle>
            <a:lvl1pPr marL="179388" indent="-179388" defTabSz="900113">
              <a:defRPr>
                <a:solidFill>
                  <a:schemeClr val="tx1"/>
                </a:solidFill>
                <a:latin typeface="Arial" pitchFamily="34" charset="0"/>
                <a:cs typeface="Arial" pitchFamily="34" charset="0"/>
              </a:defRPr>
            </a:lvl1pPr>
            <a:lvl2pPr marL="742950" indent="-285750" defTabSz="900113">
              <a:defRPr>
                <a:solidFill>
                  <a:schemeClr val="tx1"/>
                </a:solidFill>
                <a:latin typeface="Arial" pitchFamily="34" charset="0"/>
                <a:cs typeface="Arial" pitchFamily="34" charset="0"/>
              </a:defRPr>
            </a:lvl2pPr>
            <a:lvl3pPr marL="1143000" indent="-228600" defTabSz="900113">
              <a:defRPr>
                <a:solidFill>
                  <a:schemeClr val="tx1"/>
                </a:solidFill>
                <a:latin typeface="Arial" pitchFamily="34" charset="0"/>
                <a:cs typeface="Arial" pitchFamily="34" charset="0"/>
              </a:defRPr>
            </a:lvl3pPr>
            <a:lvl4pPr marL="1600200" indent="-228600" defTabSz="900113">
              <a:defRPr>
                <a:solidFill>
                  <a:schemeClr val="tx1"/>
                </a:solidFill>
                <a:latin typeface="Arial" pitchFamily="34" charset="0"/>
                <a:cs typeface="Arial" pitchFamily="34" charset="0"/>
              </a:defRPr>
            </a:lvl4pPr>
            <a:lvl5pPr marL="2057400" indent="-228600" defTabSz="900113">
              <a:defRPr>
                <a:solidFill>
                  <a:schemeClr val="tx1"/>
                </a:solidFill>
                <a:latin typeface="Arial" pitchFamily="34" charset="0"/>
                <a:cs typeface="Arial" pitchFamily="34" charset="0"/>
              </a:defRPr>
            </a:lvl5pPr>
            <a:lvl6pPr marL="2514600" indent="-228600" defTabSz="900113" fontAlgn="base">
              <a:spcBef>
                <a:spcPct val="0"/>
              </a:spcBef>
              <a:spcAft>
                <a:spcPct val="0"/>
              </a:spcAft>
              <a:defRPr>
                <a:solidFill>
                  <a:schemeClr val="tx1"/>
                </a:solidFill>
                <a:latin typeface="Arial" pitchFamily="34" charset="0"/>
                <a:cs typeface="Arial" pitchFamily="34" charset="0"/>
              </a:defRPr>
            </a:lvl6pPr>
            <a:lvl7pPr marL="2971800" indent="-228600" defTabSz="900113" fontAlgn="base">
              <a:spcBef>
                <a:spcPct val="0"/>
              </a:spcBef>
              <a:spcAft>
                <a:spcPct val="0"/>
              </a:spcAft>
              <a:defRPr>
                <a:solidFill>
                  <a:schemeClr val="tx1"/>
                </a:solidFill>
                <a:latin typeface="Arial" pitchFamily="34" charset="0"/>
                <a:cs typeface="Arial" pitchFamily="34" charset="0"/>
              </a:defRPr>
            </a:lvl7pPr>
            <a:lvl8pPr marL="3429000" indent="-228600" defTabSz="900113" fontAlgn="base">
              <a:spcBef>
                <a:spcPct val="0"/>
              </a:spcBef>
              <a:spcAft>
                <a:spcPct val="0"/>
              </a:spcAft>
              <a:defRPr>
                <a:solidFill>
                  <a:schemeClr val="tx1"/>
                </a:solidFill>
                <a:latin typeface="Arial" pitchFamily="34" charset="0"/>
                <a:cs typeface="Arial" pitchFamily="34" charset="0"/>
              </a:defRPr>
            </a:lvl8pPr>
            <a:lvl9pPr marL="3886200" indent="-228600" defTabSz="900113" fontAlgn="base">
              <a:spcBef>
                <a:spcPct val="0"/>
              </a:spcBef>
              <a:spcAft>
                <a:spcPct val="0"/>
              </a:spcAft>
              <a:defRPr>
                <a:solidFill>
                  <a:schemeClr val="tx1"/>
                </a:solidFill>
                <a:latin typeface="Arial" pitchFamily="34" charset="0"/>
                <a:cs typeface="Arial" pitchFamily="34" charset="0"/>
              </a:defRPr>
            </a:lvl9pPr>
          </a:lstStyle>
          <a:p>
            <a:pPr algn="l" rtl="0" fontAlgn="auto">
              <a:lnSpc>
                <a:spcPct val="90000"/>
              </a:lnSpc>
              <a:spcBef>
                <a:spcPct val="50000"/>
              </a:spcBef>
              <a:spcAft>
                <a:spcPts val="0"/>
              </a:spcAft>
              <a:buSzPct val="105000"/>
              <a:buFontTx/>
              <a:buBlip>
                <a:blip r:embed="rId2"/>
              </a:buBlip>
              <a:defRPr/>
            </a:pPr>
            <a:r>
              <a:rPr lang="ar-EG" sz="1400" b="1" dirty="0"/>
              <a:t>Achieveing transparency</a:t>
            </a:r>
            <a:r>
              <a:rPr lang="ar-EG" sz="1400" b="1" dirty="0" smtClean="0"/>
              <a:t>. </a:t>
            </a:r>
            <a:endParaRPr lang="ar-EG" sz="1400" b="1" dirty="0"/>
          </a:p>
          <a:p>
            <a:pPr algn="l" rtl="0" fontAlgn="auto">
              <a:lnSpc>
                <a:spcPct val="90000"/>
              </a:lnSpc>
              <a:spcBef>
                <a:spcPct val="50000"/>
              </a:spcBef>
              <a:spcAft>
                <a:spcPts val="0"/>
              </a:spcAft>
              <a:buSzPct val="105000"/>
              <a:buFontTx/>
              <a:buBlip>
                <a:blip r:embed="rId2"/>
              </a:buBlip>
              <a:defRPr/>
            </a:pPr>
            <a:r>
              <a:rPr lang="ar-EG" sz="1400" b="1" dirty="0"/>
              <a:t>Fight against corruption</a:t>
            </a:r>
          </a:p>
          <a:p>
            <a:pPr algn="l" rtl="0" fontAlgn="auto">
              <a:lnSpc>
                <a:spcPct val="90000"/>
              </a:lnSpc>
              <a:spcBef>
                <a:spcPct val="50000"/>
              </a:spcBef>
              <a:spcAft>
                <a:spcPts val="0"/>
              </a:spcAft>
              <a:buSzPct val="105000"/>
              <a:buFontTx/>
              <a:buBlip>
                <a:blip r:embed="rId2"/>
              </a:buBlip>
              <a:defRPr/>
            </a:pPr>
            <a:r>
              <a:rPr lang="ar-EG" sz="1400" b="1" dirty="0"/>
              <a:t> Speed ​​of government </a:t>
            </a:r>
            <a:r>
              <a:rPr lang="ar-EG" sz="1400" b="1" dirty="0" smtClean="0"/>
              <a:t>action.</a:t>
            </a:r>
            <a:endParaRPr lang="ar-EG" sz="1400" b="1" dirty="0"/>
          </a:p>
        </p:txBody>
      </p:sp>
      <p:sp>
        <p:nvSpPr>
          <p:cNvPr id="17" name="Chevron 16"/>
          <p:cNvSpPr>
            <a:spLocks noChangeArrowheads="1"/>
          </p:cNvSpPr>
          <p:nvPr/>
        </p:nvSpPr>
        <p:spPr bwMode="auto">
          <a:xfrm rot="-5400000">
            <a:off x="4049713" y="4614863"/>
            <a:ext cx="381000" cy="304800"/>
          </a:xfrm>
          <a:prstGeom prst="chevron">
            <a:avLst>
              <a:gd name="adj" fmla="val 50000"/>
            </a:avLst>
          </a:prstGeom>
          <a:solidFill>
            <a:srgbClr val="0000FF"/>
          </a:solidFill>
          <a:ln w="9525" algn="ctr">
            <a:solidFill>
              <a:schemeClr val="tx1"/>
            </a:solidFill>
            <a:round/>
            <a:headEnd/>
            <a:tailEnd/>
          </a:ln>
        </p:spPr>
        <p:txBody>
          <a:bodyPr vert="eaVert"/>
          <a:lstStyle/>
          <a:p>
            <a:pPr algn="l" rtl="0"/>
            <a:endParaRPr lang="ar-EG">
              <a:latin typeface="Tw Cen MT" pitchFamily="34" charset="0"/>
            </a:endParaRPr>
          </a:p>
        </p:txBody>
      </p:sp>
      <p:sp>
        <p:nvSpPr>
          <p:cNvPr id="18" name="Chevron 17"/>
          <p:cNvSpPr>
            <a:spLocks noChangeArrowheads="1"/>
          </p:cNvSpPr>
          <p:nvPr/>
        </p:nvSpPr>
        <p:spPr bwMode="auto">
          <a:xfrm rot="-5400000">
            <a:off x="4041775" y="3046413"/>
            <a:ext cx="381000" cy="304800"/>
          </a:xfrm>
          <a:prstGeom prst="chevron">
            <a:avLst>
              <a:gd name="adj" fmla="val 50000"/>
            </a:avLst>
          </a:prstGeom>
          <a:solidFill>
            <a:srgbClr val="0000FF"/>
          </a:solidFill>
          <a:ln w="9525" algn="ctr">
            <a:solidFill>
              <a:schemeClr val="tx1"/>
            </a:solidFill>
            <a:round/>
            <a:headEnd/>
            <a:tailEnd/>
          </a:ln>
        </p:spPr>
        <p:txBody>
          <a:bodyPr vert="eaVert"/>
          <a:lstStyle/>
          <a:p>
            <a:pPr algn="l" rtl="0"/>
            <a:endParaRPr lang="ar-EG">
              <a:latin typeface="Tw Cen MT" pitchFamily="34" charset="0"/>
            </a:endParaRPr>
          </a:p>
        </p:txBody>
      </p:sp>
      <p:sp>
        <p:nvSpPr>
          <p:cNvPr id="19" name="Chevron 18"/>
          <p:cNvSpPr/>
          <p:nvPr/>
        </p:nvSpPr>
        <p:spPr bwMode="auto">
          <a:xfrm>
            <a:off x="5832475" y="5410200"/>
            <a:ext cx="381000" cy="2286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1"/>
          <a:lstStyle/>
          <a:p>
            <a:pPr algn="l" rtl="0" fontAlgn="auto">
              <a:spcBef>
                <a:spcPts val="0"/>
              </a:spcBef>
              <a:spcAft>
                <a:spcPts val="0"/>
              </a:spcAft>
              <a:defRPr/>
            </a:pPr>
            <a:endParaRPr lang="ar-EG">
              <a:solidFill>
                <a:schemeClr val="tx1"/>
              </a:solidFill>
            </a:endParaRPr>
          </a:p>
        </p:txBody>
      </p:sp>
      <p:sp>
        <p:nvSpPr>
          <p:cNvPr id="20" name="Chevron 19"/>
          <p:cNvSpPr/>
          <p:nvPr/>
        </p:nvSpPr>
        <p:spPr bwMode="auto">
          <a:xfrm>
            <a:off x="5867400" y="3810000"/>
            <a:ext cx="381000" cy="2286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1"/>
          <a:lstStyle/>
          <a:p>
            <a:pPr algn="l" rtl="0" fontAlgn="auto">
              <a:spcBef>
                <a:spcPts val="0"/>
              </a:spcBef>
              <a:spcAft>
                <a:spcPts val="0"/>
              </a:spcAft>
              <a:defRPr/>
            </a:pPr>
            <a:endParaRPr lang="ar-EG">
              <a:solidFill>
                <a:schemeClr val="tx1"/>
              </a:solidFill>
            </a:endParaRPr>
          </a:p>
        </p:txBody>
      </p:sp>
      <p:sp>
        <p:nvSpPr>
          <p:cNvPr id="10252" name="Rectangle 2"/>
          <p:cNvSpPr txBox="1">
            <a:spLocks noChangeArrowheads="1"/>
          </p:cNvSpPr>
          <p:nvPr/>
        </p:nvSpPr>
        <p:spPr bwMode="auto">
          <a:xfrm>
            <a:off x="1176338" y="0"/>
            <a:ext cx="6994525" cy="971550"/>
          </a:xfrm>
          <a:prstGeom prst="rect">
            <a:avLst/>
          </a:prstGeom>
          <a:noFill/>
          <a:ln w="9525">
            <a:noFill/>
            <a:miter lim="800000"/>
            <a:headEnd/>
            <a:tailEnd/>
          </a:ln>
        </p:spPr>
        <p:txBody>
          <a:bodyPr anchor="ctr"/>
          <a:lstStyle/>
          <a:p>
            <a:pPr algn="l" rtl="0">
              <a:lnSpc>
                <a:spcPct val="110000"/>
              </a:lnSpc>
            </a:pPr>
            <a:r>
              <a:rPr lang="en-US" sz="2400" b="1">
                <a:latin typeface="Arial" charset="0"/>
              </a:rPr>
              <a:t>I</a:t>
            </a:r>
            <a:r>
              <a:rPr lang="ar-EG" sz="2400" b="1">
                <a:latin typeface="Arial" charset="0"/>
              </a:rPr>
              <a:t>nformation availability and</a:t>
            </a:r>
            <a:r>
              <a:rPr lang="en-US" sz="2400" b="1">
                <a:latin typeface="Arial" charset="0"/>
              </a:rPr>
              <a:t> </a:t>
            </a:r>
            <a:r>
              <a:rPr lang="ar-EG" sz="2400" b="1">
                <a:latin typeface="Arial" charset="0"/>
              </a:rPr>
              <a:t>Good governance</a:t>
            </a:r>
            <a:r>
              <a:rPr lang="en-US" sz="2400" b="1">
                <a:latin typeface="Arial" charset="0"/>
              </a:rPr>
              <a:t> </a:t>
            </a:r>
          </a:p>
        </p:txBody>
      </p:sp>
      <p:sp>
        <p:nvSpPr>
          <p:cNvPr id="2" name="Text Box 810"/>
          <p:cNvSpPr txBox="1">
            <a:spLocks noChangeArrowheads="1"/>
          </p:cNvSpPr>
          <p:nvPr/>
        </p:nvSpPr>
        <p:spPr bwMode="auto">
          <a:xfrm>
            <a:off x="6280150" y="1581150"/>
            <a:ext cx="2619375" cy="1776413"/>
          </a:xfrm>
          <a:prstGeom prst="rect">
            <a:avLst/>
          </a:prstGeom>
          <a:solidFill>
            <a:schemeClr val="bg1"/>
          </a:solidFill>
          <a:ln w="38100" algn="ctr">
            <a:solidFill>
              <a:schemeClr val="tx1"/>
            </a:solidFill>
            <a:miter lim="800000"/>
            <a:headEnd/>
            <a:tailEnd/>
          </a:ln>
          <a:effectLst>
            <a:outerShdw dist="20000" dir="5400000" rotWithShape="0">
              <a:srgbClr val="000000">
                <a:alpha val="37999"/>
              </a:srgbClr>
            </a:outerShdw>
          </a:effectLst>
        </p:spPr>
        <p:txBody>
          <a:bodyPr>
            <a:spAutoFit/>
          </a:bodyPr>
          <a:lstStyle/>
          <a:p>
            <a:pPr marL="177800" indent="-177800" algn="l" defTabSz="900113" rtl="0">
              <a:lnSpc>
                <a:spcPct val="90000"/>
              </a:lnSpc>
              <a:spcBef>
                <a:spcPct val="50000"/>
              </a:spcBef>
              <a:buSzPct val="105000"/>
              <a:buFontTx/>
              <a:buBlip>
                <a:blip r:embed="rId2"/>
              </a:buBlip>
            </a:pPr>
            <a:r>
              <a:rPr lang="en-US" sz="1400" b="1">
                <a:latin typeface="Arial" charset="0"/>
              </a:rPr>
              <a:t>Democracy</a:t>
            </a:r>
            <a:endParaRPr lang="ar-EG" sz="1400" b="1">
              <a:latin typeface="Arial" charset="0"/>
            </a:endParaRPr>
          </a:p>
          <a:p>
            <a:pPr marL="177800" indent="-177800" algn="l" defTabSz="900113" rtl="0">
              <a:lnSpc>
                <a:spcPct val="90000"/>
              </a:lnSpc>
              <a:spcBef>
                <a:spcPct val="50000"/>
              </a:spcBef>
              <a:buSzPct val="105000"/>
              <a:buFontTx/>
              <a:buBlip>
                <a:blip r:embed="rId2"/>
              </a:buBlip>
            </a:pPr>
            <a:r>
              <a:rPr lang="en-US" sz="1400" b="1">
                <a:latin typeface="Arial" charset="0"/>
              </a:rPr>
              <a:t>Decentralization</a:t>
            </a:r>
            <a:endParaRPr lang="ar-EG" sz="1400" b="1">
              <a:latin typeface="Arial" charset="0"/>
            </a:endParaRPr>
          </a:p>
          <a:p>
            <a:pPr marL="177800" indent="-177800" algn="l" defTabSz="900113" rtl="0">
              <a:lnSpc>
                <a:spcPct val="90000"/>
              </a:lnSpc>
              <a:spcBef>
                <a:spcPct val="50000"/>
              </a:spcBef>
              <a:buSzPct val="105000"/>
              <a:buFontTx/>
              <a:buBlip>
                <a:blip r:embed="rId2"/>
              </a:buBlip>
            </a:pPr>
            <a:r>
              <a:rPr lang="ar-EG" sz="1400" b="1">
                <a:latin typeface="Arial" charset="0"/>
              </a:rPr>
              <a:t>Promoiting competition</a:t>
            </a:r>
          </a:p>
          <a:p>
            <a:pPr marL="177800" indent="-177800" algn="l" defTabSz="900113" rtl="0">
              <a:lnSpc>
                <a:spcPct val="90000"/>
              </a:lnSpc>
              <a:spcBef>
                <a:spcPct val="50000"/>
              </a:spcBef>
              <a:buSzPct val="105000"/>
              <a:buFontTx/>
              <a:buBlip>
                <a:blip r:embed="rId2"/>
              </a:buBlip>
            </a:pPr>
            <a:r>
              <a:rPr lang="ar-EG" sz="1400" b="1">
                <a:latin typeface="Arial" charset="0"/>
              </a:rPr>
              <a:t>Strengthening the citizens role and civil society </a:t>
            </a:r>
          </a:p>
          <a:p>
            <a:pPr marL="177800" indent="-177800" algn="l" defTabSz="900113" rtl="0">
              <a:lnSpc>
                <a:spcPct val="90000"/>
              </a:lnSpc>
              <a:spcBef>
                <a:spcPct val="50000"/>
              </a:spcBef>
              <a:buSzPct val="105000"/>
              <a:buFontTx/>
              <a:buBlip>
                <a:blip r:embed="rId2"/>
              </a:buBlip>
            </a:pPr>
            <a:r>
              <a:rPr lang="ar-EG" sz="1400" b="1">
                <a:latin typeface="Arial" charset="0"/>
              </a:rPr>
              <a:t>Freedom of</a:t>
            </a:r>
            <a:r>
              <a:rPr lang="ar-EG" b="1">
                <a:latin typeface="Arial" charset="0"/>
              </a:rPr>
              <a:t> </a:t>
            </a:r>
            <a:r>
              <a:rPr lang="ar-EG" sz="1400" b="1">
                <a:latin typeface="Arial" charset="0"/>
              </a:rPr>
              <a:t>expression</a:t>
            </a:r>
          </a:p>
        </p:txBody>
      </p:sp>
      <p:sp>
        <p:nvSpPr>
          <p:cNvPr id="3" name="Chevron 19"/>
          <p:cNvSpPr/>
          <p:nvPr/>
        </p:nvSpPr>
        <p:spPr bwMode="auto">
          <a:xfrm>
            <a:off x="5899150" y="2346325"/>
            <a:ext cx="381000" cy="2286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1"/>
          <a:lstStyle/>
          <a:p>
            <a:pPr algn="l" rtl="0" fontAlgn="auto">
              <a:spcBef>
                <a:spcPts val="0"/>
              </a:spcBef>
              <a:spcAft>
                <a:spcPts val="0"/>
              </a:spcAft>
              <a:defRPr/>
            </a:pPr>
            <a:endParaRPr lang="ar-EG">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vertical)">
                                      <p:cBhvr>
                                        <p:cTn id="7" dur="500"/>
                                        <p:tgtEl>
                                          <p:spTgt spid="2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vertical)">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wipe(left)">
                                      <p:cBhvr>
                                        <p:cTn id="18" dur="500"/>
                                        <p:tgtEl>
                                          <p:spTgt spid="184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10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10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ppt_x"/>
                                          </p:val>
                                        </p:tav>
                                        <p:tav tm="100000">
                                          <p:val>
                                            <p:strVal val="#ppt_x"/>
                                          </p:val>
                                        </p:tav>
                                      </p:tavLst>
                                    </p:anim>
                                    <p:anim calcmode="lin" valueType="num">
                                      <p:cBhvr additive="base">
                                        <p:cTn id="42" dur="10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23" grpId="0" animBg="1"/>
      <p:bldP spid="24" grpId="0" animBg="1"/>
      <p:bldP spid="25" grpId="0" animBg="1"/>
      <p:bldP spid="13" grpId="0" animBg="1"/>
      <p:bldP spid="17" grpId="0" animBg="1"/>
      <p:bldP spid="18" grpId="0" animBg="1"/>
      <p:bldP spid="19" grpId="0" animBg="1"/>
      <p:bldP spid="20" grpId="0" animBg="1"/>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720</Words>
  <Application>Microsoft Office PowerPoint</Application>
  <PresentationFormat>On-screen Show (4:3)</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Central Agency for Public Mobilization &amp; Statistics (CAPMAS)  ARAB SPRING CAUSES &amp; ROLE OF NSOs</vt:lpstr>
      <vt:lpstr>Contents </vt:lpstr>
      <vt:lpstr>1- Overview of Arab Spring</vt:lpstr>
      <vt:lpstr>1- Overview of Arab Spring Cont</vt:lpstr>
      <vt:lpstr>1- Overview of Arab Spring Cont</vt:lpstr>
      <vt:lpstr> 2- Causes of Arab Spring. </vt:lpstr>
      <vt:lpstr>2- Causes of Arab Spring. Cont </vt:lpstr>
      <vt:lpstr>3- The Impact of  the Arab Spring on NSOs Role.</vt:lpstr>
      <vt:lpstr>Slide 9</vt:lpstr>
      <vt:lpstr>3- The Impact of  the Arab Spring on NSOs Role. Cont </vt:lpstr>
      <vt:lpstr>3- The Impact of  the Arab Spring on NSOs Role. Cont </vt:lpstr>
      <vt:lpstr>3- The Impact of  the Arab Spring on NSOs Role. Cont </vt:lpstr>
      <vt:lpstr>3- The Impact of  the Arab Spring on NSOs Role. Cont </vt:lpstr>
      <vt:lpstr>4- CAPMAS and the Arab Spring </vt:lpstr>
      <vt:lpstr>5- Looking Ahead</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 SPRING CAUSES &amp; ROLE OF NSOS</dc:title>
  <dc:creator>imac</dc:creator>
  <cp:lastModifiedBy>dd</cp:lastModifiedBy>
  <cp:revision>110</cp:revision>
  <dcterms:created xsi:type="dcterms:W3CDTF">2012-02-20T09:00:35Z</dcterms:created>
  <dcterms:modified xsi:type="dcterms:W3CDTF">2012-02-28T15:39:18Z</dcterms:modified>
</cp:coreProperties>
</file>